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
      <p:font typeface="La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A5CCB8-B6D2-494D-A88F-8CFC3346B6F7}">
  <a:tblStyle styleId="{44A5CCB8-B6D2-494D-A88F-8CFC3346B6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9EB5F15-386F-4BE3-B49D-DF30245CFE8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44" Type="http://schemas.openxmlformats.org/officeDocument/2006/relationships/font" Target="fonts/LatoLight-bold.fntdata"/><Relationship Id="rId21" Type="http://schemas.openxmlformats.org/officeDocument/2006/relationships/slide" Target="slides/slide15.xml"/><Relationship Id="rId43" Type="http://schemas.openxmlformats.org/officeDocument/2006/relationships/font" Target="fonts/LatoLight-regular.fntdata"/><Relationship Id="rId24" Type="http://schemas.openxmlformats.org/officeDocument/2006/relationships/slide" Target="slides/slide18.xml"/><Relationship Id="rId46" Type="http://schemas.openxmlformats.org/officeDocument/2006/relationships/font" Target="fonts/LatoLight-boldItalic.fntdata"/><Relationship Id="rId23" Type="http://schemas.openxmlformats.org/officeDocument/2006/relationships/slide" Target="slides/slide17.xml"/><Relationship Id="rId45" Type="http://schemas.openxmlformats.org/officeDocument/2006/relationships/font" Target="fonts/La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italic.fntdata"/><Relationship Id="rId14" Type="http://schemas.openxmlformats.org/officeDocument/2006/relationships/slide" Target="slides/slide8.xml"/><Relationship Id="rId36" Type="http://schemas.openxmlformats.org/officeDocument/2006/relationships/font" Target="fonts/Raleway-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Ralew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1a6caa8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1a6caa8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1a6caa8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1a6caa8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1a6caa8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1a6caa8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1a6caa8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1a6caa8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61a6caa8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1a6caa8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61a6caa8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1a6caa8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739343f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739343f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739343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739343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739343f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739343f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737dfa8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737dfa8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1a6caa8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1a6caa8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737dfa8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737dfa8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737dfa8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737dfa8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737dfa8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737dfa8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737dfa82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737dfa82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737dfa8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737dfa8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737dfa82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737dfa82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737dfa82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737dfa82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737dfa82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737dfa8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737dfa82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737dfa82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1a6caa8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1a6caa8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1a6caa8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1a6caa8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1a6caa8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1a6caa8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61a6caa8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1a6caa8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1a6caa8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1a6caa8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1a6caa8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1a6caa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1a6caa8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1a6caa8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063050" y="1270789"/>
            <a:ext cx="7136700" cy="10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News Hunter</a:t>
            </a:r>
            <a:endParaRPr/>
          </a:p>
        </p:txBody>
      </p:sp>
      <p:sp>
        <p:nvSpPr>
          <p:cNvPr id="87" name="Google Shape;87;p13"/>
          <p:cNvSpPr txBox="1"/>
          <p:nvPr>
            <p:ph idx="1" type="subTitle"/>
          </p:nvPr>
        </p:nvSpPr>
        <p:spPr>
          <a:xfrm>
            <a:off x="1680300" y="2293200"/>
            <a:ext cx="5783400" cy="250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Subject : System Design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 Tech. CE Semester - IV</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Prepared By:</a:t>
            </a:r>
            <a:endParaRPr/>
          </a:p>
          <a:p>
            <a:pPr indent="0" lvl="0" marL="0" rtl="0" algn="l">
              <a:spcBef>
                <a:spcPts val="0"/>
              </a:spcBef>
              <a:spcAft>
                <a:spcPts val="0"/>
              </a:spcAft>
              <a:buNone/>
            </a:pPr>
            <a:r>
              <a:rPr lang="en-GB"/>
              <a:t>Aastha Patel - CE001</a:t>
            </a:r>
            <a:endParaRPr/>
          </a:p>
          <a:p>
            <a:pPr indent="0" lvl="0" marL="0" rtl="0" algn="l">
              <a:spcBef>
                <a:spcPts val="0"/>
              </a:spcBef>
              <a:spcAft>
                <a:spcPts val="0"/>
              </a:spcAft>
              <a:buNone/>
            </a:pPr>
            <a:r>
              <a:rPr lang="en-GB"/>
              <a:t>Priyavardhan Panchal - CE086</a:t>
            </a:r>
            <a:endParaRPr/>
          </a:p>
          <a:p>
            <a:pPr indent="0" lvl="0" marL="0" rtl="0" algn="l">
              <a:spcBef>
                <a:spcPts val="0"/>
              </a:spcBef>
              <a:spcAft>
                <a:spcPts val="0"/>
              </a:spcAft>
              <a:buNone/>
            </a:pPr>
            <a:r>
              <a:rPr lang="en-GB"/>
              <a:t>Mauneel Sorathia - CE133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9450" y="1236800"/>
            <a:ext cx="7688700" cy="350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In our web-application, we are fetching news from 4 urls as shown and content is scraped from the pages and is stored in respective variables.</a:t>
            </a:r>
            <a:endParaRPr/>
          </a:p>
          <a:p>
            <a:pPr indent="0" lvl="0" marL="457200" rtl="0" algn="l">
              <a:lnSpc>
                <a:spcPct val="135714"/>
              </a:lnSpc>
              <a:spcBef>
                <a:spcPts val="1200"/>
              </a:spcBef>
              <a:spcAft>
                <a:spcPts val="0"/>
              </a:spcAft>
              <a:buNone/>
            </a:pPr>
            <a:r>
              <a:rPr lang="en-GB" sz="1050">
                <a:solidFill>
                  <a:srgbClr val="000000"/>
                </a:solidFill>
                <a:latin typeface="Courier New"/>
                <a:ea typeface="Courier New"/>
                <a:cs typeface="Courier New"/>
                <a:sym typeface="Courier New"/>
              </a:rPr>
              <a:t>url1 = </a:t>
            </a:r>
            <a:r>
              <a:rPr lang="en-GB" sz="1050">
                <a:solidFill>
                  <a:srgbClr val="A31515"/>
                </a:solidFill>
                <a:latin typeface="Courier New"/>
                <a:ea typeface="Courier New"/>
                <a:cs typeface="Courier New"/>
                <a:sym typeface="Courier New"/>
              </a:rPr>
              <a:t>'https://timesofindia.indiatimes.com/news'</a:t>
            </a:r>
            <a:endParaRPr sz="1050">
              <a:solidFill>
                <a:srgbClr val="A31515"/>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url2 = </a:t>
            </a:r>
            <a:r>
              <a:rPr lang="en-GB" sz="1050">
                <a:solidFill>
                  <a:srgbClr val="A31515"/>
                </a:solidFill>
                <a:latin typeface="Courier New"/>
                <a:ea typeface="Courier New"/>
                <a:cs typeface="Courier New"/>
                <a:sym typeface="Courier New"/>
              </a:rPr>
              <a:t>'https://www.thehindu.com/news/'</a:t>
            </a:r>
            <a:endParaRPr sz="1050">
              <a:solidFill>
                <a:srgbClr val="A31515"/>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url3 = </a:t>
            </a:r>
            <a:r>
              <a:rPr lang="en-GB" sz="1050">
                <a:solidFill>
                  <a:srgbClr val="A31515"/>
                </a:solidFill>
                <a:latin typeface="Courier New"/>
                <a:ea typeface="Courier New"/>
                <a:cs typeface="Courier New"/>
                <a:sym typeface="Courier New"/>
              </a:rPr>
              <a:t>'https://www.thehindu.com/'</a:t>
            </a:r>
            <a:endParaRPr sz="1050">
              <a:solidFill>
                <a:srgbClr val="A31515"/>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url4 = </a:t>
            </a:r>
            <a:r>
              <a:rPr lang="en-GB" sz="1050">
                <a:solidFill>
                  <a:srgbClr val="A31515"/>
                </a:solidFill>
                <a:latin typeface="Courier New"/>
                <a:ea typeface="Courier New"/>
                <a:cs typeface="Courier New"/>
                <a:sym typeface="Courier New"/>
              </a:rPr>
              <a:t>'https://www.bbc.com'</a:t>
            </a:r>
            <a:endParaRPr sz="1050">
              <a:solidFill>
                <a:srgbClr val="A31515"/>
              </a:solidFill>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00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page1 = requests.get(url1)</a:t>
            </a:r>
            <a:endParaRPr sz="1050">
              <a:solidFill>
                <a:srgbClr val="000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page2 = requests.get(url2)</a:t>
            </a:r>
            <a:endParaRPr sz="1050">
              <a:solidFill>
                <a:srgbClr val="000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page3 = requests.get(url3)</a:t>
            </a:r>
            <a:endParaRPr sz="1050">
              <a:solidFill>
                <a:srgbClr val="000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page4 = requests.get(url4)</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a:t>Further, the headline, image source, article link, source, Datetime is extracted from the html source code and stored in a python dictionary.</a:t>
            </a:r>
            <a:endParaRPr/>
          </a:p>
          <a:p>
            <a:pPr indent="0" lvl="0" marL="0" rtl="0" algn="l">
              <a:lnSpc>
                <a:spcPct val="135714"/>
              </a:lnSpc>
              <a:spcBef>
                <a:spcPts val="0"/>
              </a:spcBef>
              <a:spcAft>
                <a:spcPts val="0"/>
              </a:spcAft>
              <a:buNone/>
            </a:pPr>
            <a:r>
              <a:rPr lang="en-GB"/>
              <a:t>Likewise, news from all the websites are stored in the given format and add in a list - “news”.</a:t>
            </a:r>
            <a:endParaRPr/>
          </a:p>
        </p:txBody>
      </p:sp>
      <p:sp>
        <p:nvSpPr>
          <p:cNvPr id="141" name="Google Shape;141;p22"/>
          <p:cNvSpPr txBox="1"/>
          <p:nvPr/>
        </p:nvSpPr>
        <p:spPr>
          <a:xfrm>
            <a:off x="729450" y="706750"/>
            <a:ext cx="3000000" cy="4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405">
                <a:solidFill>
                  <a:schemeClr val="accent1"/>
                </a:solidFill>
                <a:latin typeface="Lato"/>
                <a:ea typeface="Lato"/>
                <a:cs typeface="Lato"/>
                <a:sym typeface="Lato"/>
              </a:rPr>
              <a:t>Web scraping</a:t>
            </a:r>
            <a:r>
              <a:rPr b="1" lang="en-GB" sz="1405">
                <a:solidFill>
                  <a:schemeClr val="accent1"/>
                </a:solidFill>
                <a:latin typeface="Lato"/>
                <a:ea typeface="Lato"/>
                <a:cs typeface="Lato"/>
                <a:sym typeface="Lato"/>
              </a:rPr>
              <a:t> </a:t>
            </a:r>
            <a:endParaRPr b="1" sz="1405">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idx="1" type="body"/>
          </p:nvPr>
        </p:nvSpPr>
        <p:spPr>
          <a:xfrm>
            <a:off x="727650" y="1246575"/>
            <a:ext cx="7688700" cy="330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5"/>
              <a:t>Adding news to database</a:t>
            </a:r>
            <a:r>
              <a:rPr lang="en-GB" sz="1405"/>
              <a:t> : Next, connection is established with mongodb and the list of news is stored in the database</a:t>
            </a:r>
            <a:r>
              <a:rPr lang="en-GB"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405"/>
          </a:p>
          <a:p>
            <a:pPr indent="0" lvl="0" marL="0" rtl="0" algn="l">
              <a:lnSpc>
                <a:spcPct val="100000"/>
              </a:lnSpc>
              <a:spcBef>
                <a:spcPts val="0"/>
              </a:spcBef>
              <a:spcAft>
                <a:spcPts val="0"/>
              </a:spcAft>
              <a:buNone/>
            </a:pPr>
            <a:r>
              <a:t/>
            </a:r>
            <a:endParaRPr b="1" sz="1405"/>
          </a:p>
          <a:p>
            <a:pPr indent="0" lvl="0" marL="0" rtl="0" algn="l">
              <a:lnSpc>
                <a:spcPct val="100000"/>
              </a:lnSpc>
              <a:spcBef>
                <a:spcPts val="0"/>
              </a:spcBef>
              <a:spcAft>
                <a:spcPts val="0"/>
              </a:spcAft>
              <a:buNone/>
            </a:pPr>
            <a:r>
              <a:rPr b="1" lang="en-GB" sz="1405"/>
              <a:t>Updating news</a:t>
            </a:r>
            <a:r>
              <a:rPr lang="en-GB" sz="1405"/>
              <a:t> : On every run of the python script, 58 news are fetched from the websites and the unique news are only added in the database to avoid redundancy. </a:t>
            </a:r>
            <a:endParaRPr sz="1405"/>
          </a:p>
          <a:p>
            <a:pPr indent="0" lvl="0" marL="0" rtl="0" algn="l">
              <a:lnSpc>
                <a:spcPct val="100000"/>
              </a:lnSpc>
              <a:spcBef>
                <a:spcPts val="0"/>
              </a:spcBef>
              <a:spcAft>
                <a:spcPts val="0"/>
              </a:spcAft>
              <a:buNone/>
            </a:pPr>
            <a:r>
              <a:t/>
            </a:r>
            <a:endParaRPr sz="1405"/>
          </a:p>
          <a:p>
            <a:pPr indent="0" lvl="0" marL="0" rtl="0" algn="l">
              <a:lnSpc>
                <a:spcPct val="100000"/>
              </a:lnSpc>
              <a:spcBef>
                <a:spcPts val="0"/>
              </a:spcBef>
              <a:spcAft>
                <a:spcPts val="0"/>
              </a:spcAft>
              <a:buNone/>
            </a:pPr>
            <a:r>
              <a:t/>
            </a:r>
            <a:endParaRPr sz="1405"/>
          </a:p>
          <a:p>
            <a:pPr indent="0" lvl="0" marL="0" rtl="0" algn="l">
              <a:lnSpc>
                <a:spcPct val="100000"/>
              </a:lnSpc>
              <a:spcBef>
                <a:spcPts val="0"/>
              </a:spcBef>
              <a:spcAft>
                <a:spcPts val="0"/>
              </a:spcAft>
              <a:buNone/>
            </a:pPr>
            <a:r>
              <a:rPr b="1" lang="en-GB" sz="1405"/>
              <a:t>Deleting older news</a:t>
            </a:r>
            <a:r>
              <a:rPr lang="en-GB" sz="1405"/>
              <a:t> : The news which is older than 36 hours will be discarded from the database.</a:t>
            </a:r>
            <a:endParaRPr sz="1405"/>
          </a:p>
          <a:p>
            <a:pPr indent="0" lvl="0" marL="0" rtl="0" algn="l">
              <a:lnSpc>
                <a:spcPct val="100000"/>
              </a:lnSpc>
              <a:spcBef>
                <a:spcPts val="0"/>
              </a:spcBef>
              <a:spcAft>
                <a:spcPts val="0"/>
              </a:spcAft>
              <a:buNone/>
            </a:pPr>
            <a:r>
              <a:t/>
            </a:r>
            <a:endParaRPr sz="1405"/>
          </a:p>
          <a:p>
            <a:pPr indent="0" lvl="0" marL="457200" rtl="0" algn="l">
              <a:lnSpc>
                <a:spcPct val="135714"/>
              </a:lnSpc>
              <a:spcBef>
                <a:spcPts val="0"/>
              </a:spcBef>
              <a:spcAft>
                <a:spcPts val="0"/>
              </a:spcAft>
              <a:buNone/>
            </a:pPr>
            <a:r>
              <a:rPr lang="en-GB" sz="1050">
                <a:solidFill>
                  <a:srgbClr val="008000"/>
                </a:solidFill>
                <a:latin typeface="Courier New"/>
                <a:ea typeface="Courier New"/>
                <a:cs typeface="Courier New"/>
                <a:sym typeface="Courier New"/>
              </a:rPr>
              <a:t># Delete news with duration more than 36 hrs(129600 seconds)</a:t>
            </a:r>
            <a:endParaRPr sz="1050">
              <a:solidFill>
                <a:srgbClr val="008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a:t>
            </a:r>
            <a:r>
              <a:rPr lang="en-GB" sz="1050">
                <a:solidFill>
                  <a:srgbClr val="AF00DB"/>
                </a:solidFill>
                <a:latin typeface="Courier New"/>
                <a:ea typeface="Courier New"/>
                <a:cs typeface="Courier New"/>
                <a:sym typeface="Courier New"/>
              </a:rPr>
              <a:t>if</a:t>
            </a:r>
            <a:r>
              <a:rPr lang="en-GB" sz="1050">
                <a:solidFill>
                  <a:srgbClr val="000000"/>
                </a:solidFill>
                <a:latin typeface="Courier New"/>
                <a:ea typeface="Courier New"/>
                <a:cs typeface="Courier New"/>
                <a:sym typeface="Courier New"/>
              </a:rPr>
              <a:t> duration&gt;</a:t>
            </a:r>
            <a:r>
              <a:rPr lang="en-GB" sz="1050">
                <a:solidFill>
                  <a:srgbClr val="09885A"/>
                </a:solidFill>
                <a:latin typeface="Courier New"/>
                <a:ea typeface="Courier New"/>
                <a:cs typeface="Courier New"/>
                <a:sym typeface="Courier New"/>
              </a:rPr>
              <a:t>129600</a:t>
            </a:r>
            <a:r>
              <a:rPr lang="en-GB" sz="1050">
                <a:solidFill>
                  <a:srgbClr val="000000"/>
                </a:solidFill>
                <a:latin typeface="Courier New"/>
                <a:ea typeface="Courier New"/>
                <a:cs typeface="Courier New"/>
                <a:sym typeface="Courier New"/>
              </a:rPr>
              <a:t>:             </a:t>
            </a:r>
            <a:endParaRPr sz="1050">
              <a:solidFill>
                <a:srgbClr val="000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mycol.delete_one({</a:t>
            </a:r>
            <a:r>
              <a:rPr lang="en-GB" sz="1050">
                <a:solidFill>
                  <a:srgbClr val="A31515"/>
                </a:solidFill>
                <a:latin typeface="Courier New"/>
                <a:ea typeface="Courier New"/>
                <a:cs typeface="Courier New"/>
                <a:sym typeface="Courier New"/>
              </a:rPr>
              <a:t>'Headline'</a:t>
            </a:r>
            <a:r>
              <a:rPr lang="en-GB" sz="1050">
                <a:solidFill>
                  <a:srgbClr val="000000"/>
                </a:solidFill>
                <a:latin typeface="Courier New"/>
                <a:ea typeface="Courier New"/>
                <a:cs typeface="Courier New"/>
                <a:sym typeface="Courier New"/>
              </a:rPr>
              <a:t> : i[</a:t>
            </a:r>
            <a:r>
              <a:rPr lang="en-GB" sz="1050">
                <a:solidFill>
                  <a:srgbClr val="A31515"/>
                </a:solidFill>
                <a:latin typeface="Courier New"/>
                <a:ea typeface="Courier New"/>
                <a:cs typeface="Courier New"/>
                <a:sym typeface="Courier New"/>
              </a:rPr>
              <a:t>'Headline'</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5"/>
          </a:p>
        </p:txBody>
      </p:sp>
      <p:sp>
        <p:nvSpPr>
          <p:cNvPr id="147" name="Google Shape;147;p23"/>
          <p:cNvSpPr txBox="1"/>
          <p:nvPr/>
        </p:nvSpPr>
        <p:spPr>
          <a:xfrm>
            <a:off x="814700" y="598775"/>
            <a:ext cx="72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7650" y="62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2.   Show weather report</a:t>
            </a:r>
            <a:endParaRPr/>
          </a:p>
        </p:txBody>
      </p:sp>
      <p:sp>
        <p:nvSpPr>
          <p:cNvPr id="153" name="Google Shape;153;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54" name="Google Shape;154;p24"/>
          <p:cNvPicPr preferRelativeResize="0"/>
          <p:nvPr/>
        </p:nvPicPr>
        <p:blipFill>
          <a:blip r:embed="rId3">
            <a:alphaModFix/>
          </a:blip>
          <a:stretch>
            <a:fillRect/>
          </a:stretch>
        </p:blipFill>
        <p:spPr>
          <a:xfrm>
            <a:off x="1600200" y="1389200"/>
            <a:ext cx="5943600" cy="33432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 type="body"/>
          </p:nvPr>
        </p:nvSpPr>
        <p:spPr>
          <a:xfrm>
            <a:off x="727650" y="1187700"/>
            <a:ext cx="7688700" cy="3955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On the homepage, a weather report is shown using the OpenWeatherMap api which takes the location as input and gives the temperature(in Kelvin), humidity, weather and icon which is displayed in the top right corner of the webpage.</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n-GB" sz="1050">
                <a:solidFill>
                  <a:srgbClr val="AF00DB"/>
                </a:solidFill>
                <a:latin typeface="Courier New"/>
                <a:ea typeface="Courier New"/>
                <a:cs typeface="Courier New"/>
                <a:sym typeface="Courier New"/>
              </a:rPr>
              <a:t>   import</a:t>
            </a:r>
            <a:r>
              <a:rPr lang="en-GB" sz="1050">
                <a:solidFill>
                  <a:srgbClr val="000000"/>
                </a:solidFill>
                <a:latin typeface="Courier New"/>
                <a:ea typeface="Courier New"/>
                <a:cs typeface="Courier New"/>
                <a:sym typeface="Courier New"/>
              </a:rPr>
              <a:t> requests</a:t>
            </a:r>
            <a:endParaRPr b="1" sz="1150">
              <a:solidFill>
                <a:srgbClr val="000000"/>
              </a:solidFill>
              <a:latin typeface="Courier New"/>
              <a:ea typeface="Courier New"/>
              <a:cs typeface="Courier New"/>
              <a:sym typeface="Courier New"/>
            </a:endParaRPr>
          </a:p>
          <a:p>
            <a:pPr indent="457200" lvl="0" marL="0" rtl="0" algn="l">
              <a:lnSpc>
                <a:spcPct val="135714"/>
              </a:lnSpc>
              <a:spcBef>
                <a:spcPts val="0"/>
              </a:spcBef>
              <a:spcAft>
                <a:spcPts val="0"/>
              </a:spcAft>
              <a:buNone/>
            </a:pPr>
            <a:r>
              <a:t/>
            </a:r>
            <a:endParaRPr b="1" sz="1050">
              <a:solidFill>
                <a:srgbClr val="000000"/>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response = requests.get(</a:t>
            </a:r>
            <a:r>
              <a:rPr lang="en-GB" sz="1050">
                <a:solidFill>
                  <a:srgbClr val="A31515"/>
                </a:solidFill>
                <a:latin typeface="Courier New"/>
                <a:ea typeface="Courier New"/>
                <a:cs typeface="Courier New"/>
                <a:sym typeface="Courier New"/>
              </a:rPr>
              <a:t>'http://api.openweathermap.org/data/2.5/weather?q='</a:t>
            </a:r>
            <a:r>
              <a:rPr lang="en-GB" sz="1050">
                <a:solidFill>
                  <a:srgbClr val="000000"/>
                </a:solidFill>
                <a:latin typeface="Courier New"/>
                <a:ea typeface="Courier New"/>
                <a:cs typeface="Courier New"/>
                <a:sym typeface="Courier New"/>
              </a:rPr>
              <a:t>+city+</a:t>
            </a:r>
            <a:r>
              <a:rPr lang="en-GB" sz="1050">
                <a:solidFill>
                  <a:srgbClr val="A31515"/>
                </a:solidFill>
                <a:latin typeface="Courier New"/>
                <a:ea typeface="Courier New"/>
                <a:cs typeface="Courier New"/>
                <a:sym typeface="Courier New"/>
              </a:rPr>
              <a:t>'&amp;APPID=46c58e3eded12aaeb86c8287b19e4de5'</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weather_report = {}</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a:t>
            </a:r>
            <a:r>
              <a:rPr lang="en-GB" sz="1050">
                <a:solidFill>
                  <a:srgbClr val="AF00DB"/>
                </a:solidFill>
                <a:latin typeface="Courier New"/>
                <a:ea typeface="Courier New"/>
                <a:cs typeface="Courier New"/>
                <a:sym typeface="Courier New"/>
              </a:rPr>
              <a:t>if</a:t>
            </a:r>
            <a:r>
              <a:rPr lang="en-GB" sz="1050">
                <a:solidFill>
                  <a:srgbClr val="000000"/>
                </a:solidFill>
                <a:latin typeface="Courier New"/>
                <a:ea typeface="Courier New"/>
                <a:cs typeface="Courier New"/>
                <a:sym typeface="Courier New"/>
              </a:rPr>
              <a:t> response.status_code == </a:t>
            </a:r>
            <a:r>
              <a:rPr lang="en-GB" sz="1050">
                <a:solidFill>
                  <a:srgbClr val="09885A"/>
                </a:solidFill>
                <a:latin typeface="Courier New"/>
                <a:ea typeface="Courier New"/>
                <a:cs typeface="Courier New"/>
                <a:sym typeface="Courier New"/>
              </a:rPr>
              <a:t>200</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data = response.json()</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main = data[</a:t>
            </a:r>
            <a:r>
              <a:rPr lang="en-GB" sz="1050">
                <a:solidFill>
                  <a:srgbClr val="A31515"/>
                </a:solidFill>
                <a:latin typeface="Courier New"/>
                <a:ea typeface="Courier New"/>
                <a:cs typeface="Courier New"/>
                <a:sym typeface="Courier New"/>
              </a:rPr>
              <a:t>'main'</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weather_report[</a:t>
            </a:r>
            <a:r>
              <a:rPr lang="en-GB" sz="1050">
                <a:solidFill>
                  <a:srgbClr val="A31515"/>
                </a:solidFill>
                <a:latin typeface="Courier New"/>
                <a:ea typeface="Courier New"/>
                <a:cs typeface="Courier New"/>
                <a:sym typeface="Courier New"/>
              </a:rPr>
              <a:t>'city'</a:t>
            </a:r>
            <a:r>
              <a:rPr lang="en-GB" sz="1050">
                <a:solidFill>
                  <a:srgbClr val="000000"/>
                </a:solidFill>
                <a:latin typeface="Courier New"/>
                <a:ea typeface="Courier New"/>
                <a:cs typeface="Courier New"/>
                <a:sym typeface="Courier New"/>
              </a:rPr>
              <a:t>] = city</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weather_report[</a:t>
            </a:r>
            <a:r>
              <a:rPr lang="en-GB" sz="1050">
                <a:solidFill>
                  <a:srgbClr val="A31515"/>
                </a:solidFill>
                <a:latin typeface="Courier New"/>
                <a:ea typeface="Courier New"/>
                <a:cs typeface="Courier New"/>
                <a:sym typeface="Courier New"/>
              </a:rPr>
              <a:t>'temp'</a:t>
            </a:r>
            <a:r>
              <a:rPr lang="en-GB" sz="1050">
                <a:solidFill>
                  <a:srgbClr val="000000"/>
                </a:solidFill>
                <a:latin typeface="Courier New"/>
                <a:ea typeface="Courier New"/>
                <a:cs typeface="Courier New"/>
                <a:sym typeface="Courier New"/>
              </a:rPr>
              <a:t>] = </a:t>
            </a:r>
            <a:r>
              <a:rPr lang="en-GB" sz="1050">
                <a:solidFill>
                  <a:srgbClr val="267F99"/>
                </a:solidFill>
                <a:latin typeface="Courier New"/>
                <a:ea typeface="Courier New"/>
                <a:cs typeface="Courier New"/>
                <a:sym typeface="Courier New"/>
              </a:rPr>
              <a:t>int</a:t>
            </a:r>
            <a:r>
              <a:rPr lang="en-GB" sz="1050">
                <a:solidFill>
                  <a:srgbClr val="000000"/>
                </a:solidFill>
                <a:latin typeface="Courier New"/>
                <a:ea typeface="Courier New"/>
                <a:cs typeface="Courier New"/>
                <a:sym typeface="Courier New"/>
              </a:rPr>
              <a:t>(main[</a:t>
            </a:r>
            <a:r>
              <a:rPr lang="en-GB" sz="1050">
                <a:solidFill>
                  <a:srgbClr val="A31515"/>
                </a:solidFill>
                <a:latin typeface="Courier New"/>
                <a:ea typeface="Courier New"/>
                <a:cs typeface="Courier New"/>
                <a:sym typeface="Courier New"/>
              </a:rPr>
              <a:t>'feels_like'</a:t>
            </a:r>
            <a:r>
              <a:rPr lang="en-GB" sz="1050">
                <a:solidFill>
                  <a:srgbClr val="000000"/>
                </a:solidFill>
                <a:latin typeface="Courier New"/>
                <a:ea typeface="Courier New"/>
                <a:cs typeface="Courier New"/>
                <a:sym typeface="Courier New"/>
              </a:rPr>
              <a:t>] - </a:t>
            </a:r>
            <a:r>
              <a:rPr lang="en-GB" sz="1050">
                <a:solidFill>
                  <a:srgbClr val="09885A"/>
                </a:solidFill>
                <a:latin typeface="Courier New"/>
                <a:ea typeface="Courier New"/>
                <a:cs typeface="Courier New"/>
                <a:sym typeface="Courier New"/>
              </a:rPr>
              <a:t>273.15</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weather_report[</a:t>
            </a:r>
            <a:r>
              <a:rPr lang="en-GB" sz="1050">
                <a:solidFill>
                  <a:srgbClr val="A31515"/>
                </a:solidFill>
                <a:latin typeface="Courier New"/>
                <a:ea typeface="Courier New"/>
                <a:cs typeface="Courier New"/>
                <a:sym typeface="Courier New"/>
              </a:rPr>
              <a:t>'humidity'</a:t>
            </a:r>
            <a:r>
              <a:rPr lang="en-GB" sz="1050">
                <a:solidFill>
                  <a:srgbClr val="000000"/>
                </a:solidFill>
                <a:latin typeface="Courier New"/>
                <a:ea typeface="Courier New"/>
                <a:cs typeface="Courier New"/>
                <a:sym typeface="Courier New"/>
              </a:rPr>
              <a:t>] = main[</a:t>
            </a:r>
            <a:r>
              <a:rPr lang="en-GB" sz="1050">
                <a:solidFill>
                  <a:srgbClr val="A31515"/>
                </a:solidFill>
                <a:latin typeface="Courier New"/>
                <a:ea typeface="Courier New"/>
                <a:cs typeface="Courier New"/>
                <a:sym typeface="Courier New"/>
              </a:rPr>
              <a:t>'humidity'</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weather_report[</a:t>
            </a:r>
            <a:r>
              <a:rPr lang="en-GB" sz="1050">
                <a:solidFill>
                  <a:srgbClr val="A31515"/>
                </a:solidFill>
                <a:latin typeface="Courier New"/>
                <a:ea typeface="Courier New"/>
                <a:cs typeface="Courier New"/>
                <a:sym typeface="Courier New"/>
              </a:rPr>
              <a:t>'weather'</a:t>
            </a:r>
            <a:r>
              <a:rPr lang="en-GB" sz="1050">
                <a:solidFill>
                  <a:srgbClr val="000000"/>
                </a:solidFill>
                <a:latin typeface="Courier New"/>
                <a:ea typeface="Courier New"/>
                <a:cs typeface="Courier New"/>
                <a:sym typeface="Courier New"/>
              </a:rPr>
              <a:t>] = data[</a:t>
            </a:r>
            <a:r>
              <a:rPr lang="en-GB" sz="1050">
                <a:solidFill>
                  <a:srgbClr val="A31515"/>
                </a:solidFill>
                <a:latin typeface="Courier New"/>
                <a:ea typeface="Courier New"/>
                <a:cs typeface="Courier New"/>
                <a:sym typeface="Courier New"/>
              </a:rPr>
              <a:t>'weather'</a:t>
            </a:r>
            <a:r>
              <a:rPr lang="en-GB" sz="1050">
                <a:solidFill>
                  <a:srgbClr val="000000"/>
                </a:solidFill>
                <a:latin typeface="Courier New"/>
                <a:ea typeface="Courier New"/>
                <a:cs typeface="Courier New"/>
                <a:sym typeface="Courier New"/>
              </a:rPr>
              <a:t>][</a:t>
            </a:r>
            <a:r>
              <a:rPr lang="en-GB" sz="1050">
                <a:solidFill>
                  <a:srgbClr val="09885A"/>
                </a:solidFill>
                <a:latin typeface="Courier New"/>
                <a:ea typeface="Courier New"/>
                <a:cs typeface="Courier New"/>
                <a:sym typeface="Courier New"/>
              </a:rPr>
              <a:t>0</a:t>
            </a:r>
            <a:r>
              <a:rPr lang="en-GB" sz="1050">
                <a:solidFill>
                  <a:srgbClr val="000000"/>
                </a:solidFill>
                <a:latin typeface="Courier New"/>
                <a:ea typeface="Courier New"/>
                <a:cs typeface="Courier New"/>
                <a:sym typeface="Courier New"/>
              </a:rPr>
              <a:t>][</a:t>
            </a:r>
            <a:r>
              <a:rPr lang="en-GB" sz="1050">
                <a:solidFill>
                  <a:srgbClr val="A31515"/>
                </a:solidFill>
                <a:latin typeface="Courier New"/>
                <a:ea typeface="Courier New"/>
                <a:cs typeface="Courier New"/>
                <a:sym typeface="Courier New"/>
              </a:rPr>
              <a:t>'description'</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weather_report[</a:t>
            </a:r>
            <a:r>
              <a:rPr lang="en-GB" sz="1050">
                <a:solidFill>
                  <a:srgbClr val="A31515"/>
                </a:solidFill>
                <a:latin typeface="Courier New"/>
                <a:ea typeface="Courier New"/>
                <a:cs typeface="Courier New"/>
                <a:sym typeface="Courier New"/>
              </a:rPr>
              <a:t>'icon'</a:t>
            </a:r>
            <a:r>
              <a:rPr lang="en-GB" sz="1050">
                <a:solidFill>
                  <a:srgbClr val="000000"/>
                </a:solidFill>
                <a:latin typeface="Courier New"/>
                <a:ea typeface="Courier New"/>
                <a:cs typeface="Courier New"/>
                <a:sym typeface="Courier New"/>
              </a:rPr>
              <a:t>] = data[</a:t>
            </a:r>
            <a:r>
              <a:rPr lang="en-GB" sz="1050">
                <a:solidFill>
                  <a:srgbClr val="A31515"/>
                </a:solidFill>
                <a:latin typeface="Courier New"/>
                <a:ea typeface="Courier New"/>
                <a:cs typeface="Courier New"/>
                <a:sym typeface="Courier New"/>
              </a:rPr>
              <a:t>'weather'</a:t>
            </a:r>
            <a:r>
              <a:rPr lang="en-GB" sz="1050">
                <a:solidFill>
                  <a:srgbClr val="000000"/>
                </a:solidFill>
                <a:latin typeface="Courier New"/>
                <a:ea typeface="Courier New"/>
                <a:cs typeface="Courier New"/>
                <a:sym typeface="Courier New"/>
              </a:rPr>
              <a:t>][</a:t>
            </a:r>
            <a:r>
              <a:rPr lang="en-GB" sz="1050">
                <a:solidFill>
                  <a:srgbClr val="09885A"/>
                </a:solidFill>
                <a:latin typeface="Courier New"/>
                <a:ea typeface="Courier New"/>
                <a:cs typeface="Courier New"/>
                <a:sym typeface="Courier New"/>
              </a:rPr>
              <a:t>0</a:t>
            </a:r>
            <a:r>
              <a:rPr lang="en-GB" sz="1050">
                <a:solidFill>
                  <a:srgbClr val="000000"/>
                </a:solidFill>
                <a:latin typeface="Courier New"/>
                <a:ea typeface="Courier New"/>
                <a:cs typeface="Courier New"/>
                <a:sym typeface="Courier New"/>
              </a:rPr>
              <a:t>][</a:t>
            </a:r>
            <a:r>
              <a:rPr lang="en-GB" sz="1050">
                <a:solidFill>
                  <a:srgbClr val="A31515"/>
                </a:solidFill>
                <a:latin typeface="Courier New"/>
                <a:ea typeface="Courier New"/>
                <a:cs typeface="Courier New"/>
                <a:sym typeface="Courier New"/>
              </a:rPr>
              <a:t>'icon'</a:t>
            </a: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a:t>
            </a:r>
            <a:endParaRPr sz="105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000000"/>
                </a:solidFill>
                <a:latin typeface="Courier New"/>
                <a:ea typeface="Courier New"/>
                <a:cs typeface="Courier New"/>
                <a:sym typeface="Courier New"/>
              </a:rPr>
              <a:t>   </a:t>
            </a:r>
            <a:r>
              <a:rPr lang="en-GB" sz="1050">
                <a:solidFill>
                  <a:srgbClr val="AF00DB"/>
                </a:solidFill>
                <a:latin typeface="Courier New"/>
                <a:ea typeface="Courier New"/>
                <a:cs typeface="Courier New"/>
                <a:sym typeface="Courier New"/>
              </a:rPr>
              <a:t>return</a:t>
            </a:r>
            <a:r>
              <a:rPr lang="en-GB" sz="1050">
                <a:solidFill>
                  <a:srgbClr val="000000"/>
                </a:solidFill>
                <a:latin typeface="Courier New"/>
                <a:ea typeface="Courier New"/>
                <a:cs typeface="Courier New"/>
                <a:sym typeface="Courier New"/>
              </a:rPr>
              <a:t> weather_report</a:t>
            </a:r>
            <a:endParaRPr sz="1050">
              <a:solidFill>
                <a:srgbClr val="000000"/>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7650" y="627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3.   Update news at regular interval</a:t>
            </a:r>
            <a:endParaRPr/>
          </a:p>
        </p:txBody>
      </p:sp>
      <p:sp>
        <p:nvSpPr>
          <p:cNvPr id="165" name="Google Shape;165;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66" name="Google Shape;166;p26"/>
          <p:cNvPicPr preferRelativeResize="0"/>
          <p:nvPr/>
        </p:nvPicPr>
        <p:blipFill>
          <a:blip r:embed="rId3">
            <a:alphaModFix/>
          </a:blip>
          <a:stretch>
            <a:fillRect/>
          </a:stretch>
        </p:blipFill>
        <p:spPr>
          <a:xfrm>
            <a:off x="2264075" y="1334325"/>
            <a:ext cx="4615842" cy="367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729450" y="1207350"/>
            <a:ext cx="7688700" cy="38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django, some files like urls.py, settings.py are executed on startup only once, so to run the script for fetching news, the command is added in the urls.py file to run the 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run the script at a regular interval of time, the concept of threading and timer in python is used which will create a thread and will run the script in background repeatedly after every ‘n’ seconds provided in the parameters. And the parent thread will continue to run the server.</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GB" sz="1050">
                <a:solidFill>
                  <a:srgbClr val="0000FF"/>
                </a:solidFill>
                <a:highlight>
                  <a:srgbClr val="FFFFFF"/>
                </a:highlight>
                <a:latin typeface="Courier New"/>
                <a:ea typeface="Courier New"/>
                <a:cs typeface="Courier New"/>
                <a:sym typeface="Courier New"/>
              </a:rPr>
              <a:t>import</a:t>
            </a:r>
            <a:r>
              <a:rPr lang="en-GB" sz="1050">
                <a:solidFill>
                  <a:srgbClr val="000000"/>
                </a:solidFill>
                <a:highlight>
                  <a:srgbClr val="FFFFFF"/>
                </a:highlight>
                <a:latin typeface="Courier New"/>
                <a:ea typeface="Courier New"/>
                <a:cs typeface="Courier New"/>
                <a:sym typeface="Courier New"/>
              </a:rPr>
              <a:t> time</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FF"/>
                </a:solidFill>
                <a:highlight>
                  <a:srgbClr val="FFFFFF"/>
                </a:highlight>
                <a:latin typeface="Courier New"/>
                <a:ea typeface="Courier New"/>
                <a:cs typeface="Courier New"/>
                <a:sym typeface="Courier New"/>
              </a:rPr>
              <a:t>import</a:t>
            </a:r>
            <a:r>
              <a:rPr lang="en-GB" sz="1050">
                <a:solidFill>
                  <a:srgbClr val="000000"/>
                </a:solidFill>
                <a:highlight>
                  <a:srgbClr val="FFFFFF"/>
                </a:highlight>
                <a:latin typeface="Courier New"/>
                <a:ea typeface="Courier New"/>
                <a:cs typeface="Courier New"/>
                <a:sym typeface="Courier New"/>
              </a:rPr>
              <a:t> threading</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FF"/>
                </a:solidFill>
                <a:highlight>
                  <a:srgbClr val="FFFFFF"/>
                </a:highlight>
                <a:latin typeface="Courier New"/>
                <a:ea typeface="Courier New"/>
                <a:cs typeface="Courier New"/>
                <a:sym typeface="Courier New"/>
              </a:rPr>
              <a:t>import</a:t>
            </a:r>
            <a:r>
              <a:rPr lang="en-GB" sz="1050">
                <a:solidFill>
                  <a:srgbClr val="000000"/>
                </a:solidFill>
                <a:highlight>
                  <a:srgbClr val="FFFFFF"/>
                </a:highlight>
                <a:latin typeface="Courier New"/>
                <a:ea typeface="Courier New"/>
                <a:cs typeface="Courier New"/>
                <a:sym typeface="Courier New"/>
              </a:rPr>
              <a:t> os</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FF"/>
                </a:solidFill>
                <a:highlight>
                  <a:srgbClr val="FFFFFF"/>
                </a:highlight>
                <a:latin typeface="Courier New"/>
                <a:ea typeface="Courier New"/>
                <a:cs typeface="Courier New"/>
                <a:sym typeface="Courier New"/>
              </a:rPr>
              <a:t>def</a:t>
            </a:r>
            <a:r>
              <a:rPr lang="en-GB" sz="1050">
                <a:solidFill>
                  <a:srgbClr val="000000"/>
                </a:solidFill>
                <a:highlight>
                  <a:srgbClr val="FFFFFF"/>
                </a:highlight>
                <a:latin typeface="Courier New"/>
                <a:ea typeface="Courier New"/>
                <a:cs typeface="Courier New"/>
                <a:sym typeface="Courier New"/>
              </a:rPr>
              <a:t> startup():</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highlight>
                  <a:srgbClr val="FFFFFF"/>
                </a:highlight>
                <a:latin typeface="Courier New"/>
                <a:ea typeface="Courier New"/>
                <a:cs typeface="Courier New"/>
                <a:sym typeface="Courier New"/>
              </a:rPr>
              <a:t>   threading.Timer(</a:t>
            </a:r>
            <a:r>
              <a:rPr lang="en-GB" sz="1050">
                <a:solidFill>
                  <a:srgbClr val="09885A"/>
                </a:solidFill>
                <a:highlight>
                  <a:srgbClr val="FFFFFF"/>
                </a:highlight>
                <a:latin typeface="Courier New"/>
                <a:ea typeface="Courier New"/>
                <a:cs typeface="Courier New"/>
                <a:sym typeface="Courier New"/>
              </a:rPr>
              <a:t>200.0</a:t>
            </a:r>
            <a:r>
              <a:rPr lang="en-GB" sz="1050">
                <a:solidFill>
                  <a:srgbClr val="000000"/>
                </a:solidFill>
                <a:highlight>
                  <a:srgbClr val="FFFFFF"/>
                </a:highlight>
                <a:latin typeface="Courier New"/>
                <a:ea typeface="Courier New"/>
                <a:cs typeface="Courier New"/>
                <a:sym typeface="Courier New"/>
              </a:rPr>
              <a:t>, startup).start()</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highlight>
                  <a:srgbClr val="FFFFFF"/>
                </a:highlight>
                <a:latin typeface="Courier New"/>
                <a:ea typeface="Courier New"/>
                <a:cs typeface="Courier New"/>
                <a:sym typeface="Courier New"/>
              </a:rPr>
              <a:t>   print(</a:t>
            </a:r>
            <a:r>
              <a:rPr lang="en-GB" sz="1050">
                <a:solidFill>
                  <a:srgbClr val="A31515"/>
                </a:solidFill>
                <a:highlight>
                  <a:srgbClr val="FFFFFF"/>
                </a:highlight>
                <a:latin typeface="Courier New"/>
                <a:ea typeface="Courier New"/>
                <a:cs typeface="Courier New"/>
                <a:sym typeface="Courier New"/>
              </a:rPr>
              <a:t>"Fetching news..."</a:t>
            </a:r>
            <a:r>
              <a:rPr lang="en-GB" sz="1050">
                <a:solidFill>
                  <a:srgbClr val="000000"/>
                </a:solidFill>
                <a:highlight>
                  <a:srgbClr val="FFFFFF"/>
                </a:highlight>
                <a:latin typeface="Courier New"/>
                <a:ea typeface="Courier New"/>
                <a:cs typeface="Courier New"/>
                <a:sym typeface="Courier New"/>
              </a:rPr>
              <a:t> , time.ctime(time.time()))</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highlight>
                  <a:srgbClr val="FFFFFF"/>
                </a:highlight>
                <a:latin typeface="Courier New"/>
                <a:ea typeface="Courier New"/>
                <a:cs typeface="Courier New"/>
                <a:sym typeface="Courier New"/>
              </a:rPr>
              <a:t>   os.system(</a:t>
            </a:r>
            <a:r>
              <a:rPr lang="en-GB" sz="1050">
                <a:solidFill>
                  <a:srgbClr val="A31515"/>
                </a:solidFill>
                <a:highlight>
                  <a:srgbClr val="FFFFFF"/>
                </a:highlight>
                <a:latin typeface="Courier New"/>
                <a:ea typeface="Courier New"/>
                <a:cs typeface="Courier New"/>
                <a:sym typeface="Courier New"/>
              </a:rPr>
              <a:t>'python3 latest_news/fetch_news.py'</a:t>
            </a:r>
            <a:r>
              <a:rPr lang="en-GB"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n-GB" sz="1050">
                <a:solidFill>
                  <a:srgbClr val="000000"/>
                </a:solidFill>
                <a:highlight>
                  <a:srgbClr val="FFFFFF"/>
                </a:highlight>
                <a:latin typeface="Courier New"/>
                <a:ea typeface="Courier New"/>
                <a:cs typeface="Courier New"/>
                <a:sym typeface="Courier New"/>
              </a:rPr>
              <a:t>startup()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575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 Figuring out the category of the news</a:t>
            </a:r>
            <a:endParaRPr/>
          </a:p>
        </p:txBody>
      </p:sp>
      <p:sp>
        <p:nvSpPr>
          <p:cNvPr id="177" name="Google Shape;177;p28"/>
          <p:cNvSpPr txBox="1"/>
          <p:nvPr>
            <p:ph idx="1" type="body"/>
          </p:nvPr>
        </p:nvSpPr>
        <p:spPr>
          <a:xfrm>
            <a:off x="729450" y="1400525"/>
            <a:ext cx="7688700" cy="338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For this, we have trained a multi-class </a:t>
            </a:r>
            <a:r>
              <a:rPr lang="en-GB"/>
              <a:t>classification</a:t>
            </a:r>
            <a:r>
              <a:rPr lang="en-GB"/>
              <a:t> model using the Logistic Regression algorithm. The model takes news headline as</a:t>
            </a:r>
            <a:r>
              <a:rPr lang="en-GB" sz="1200">
                <a:solidFill>
                  <a:srgbClr val="202124"/>
                </a:solidFill>
                <a:highlight>
                  <a:srgbClr val="FFFFFF"/>
                </a:highlight>
                <a:latin typeface="Arial"/>
                <a:ea typeface="Arial"/>
                <a:cs typeface="Arial"/>
                <a:sym typeface="Arial"/>
              </a:rPr>
              <a:t> </a:t>
            </a:r>
            <a:r>
              <a:rPr lang="en-GB"/>
              <a:t>an input and gives the category as an output. Our model basically divides the news into 5 categories :</a:t>
            </a:r>
            <a:endParaRPr/>
          </a:p>
          <a:p>
            <a:pPr indent="-311150" lvl="0" marL="457200" rtl="0" algn="l">
              <a:spcBef>
                <a:spcPts val="1200"/>
              </a:spcBef>
              <a:spcAft>
                <a:spcPts val="0"/>
              </a:spcAft>
              <a:buSzPts val="1300"/>
              <a:buAutoNum type="arabicPeriod"/>
            </a:pPr>
            <a:r>
              <a:rPr lang="en-GB"/>
              <a:t>Politics</a:t>
            </a:r>
            <a:endParaRPr/>
          </a:p>
          <a:p>
            <a:pPr indent="-311150" lvl="0" marL="457200" rtl="0" algn="l">
              <a:spcBef>
                <a:spcPts val="0"/>
              </a:spcBef>
              <a:spcAft>
                <a:spcPts val="0"/>
              </a:spcAft>
              <a:buSzPts val="1300"/>
              <a:buAutoNum type="arabicPeriod"/>
            </a:pPr>
            <a:r>
              <a:rPr lang="en-GB"/>
              <a:t>Business</a:t>
            </a:r>
            <a:endParaRPr/>
          </a:p>
          <a:p>
            <a:pPr indent="-311150" lvl="0" marL="457200" rtl="0" algn="l">
              <a:spcBef>
                <a:spcPts val="0"/>
              </a:spcBef>
              <a:spcAft>
                <a:spcPts val="0"/>
              </a:spcAft>
              <a:buSzPts val="1300"/>
              <a:buAutoNum type="arabicPeriod"/>
            </a:pPr>
            <a:r>
              <a:rPr lang="en-GB"/>
              <a:t>Entertainment</a:t>
            </a:r>
            <a:endParaRPr/>
          </a:p>
          <a:p>
            <a:pPr indent="-311150" lvl="0" marL="457200" rtl="0" algn="l">
              <a:spcBef>
                <a:spcPts val="0"/>
              </a:spcBef>
              <a:spcAft>
                <a:spcPts val="0"/>
              </a:spcAft>
              <a:buSzPts val="1300"/>
              <a:buAutoNum type="arabicPeriod"/>
            </a:pPr>
            <a:r>
              <a:rPr lang="en-GB"/>
              <a:t>Sports</a:t>
            </a:r>
            <a:endParaRPr/>
          </a:p>
          <a:p>
            <a:pPr indent="-311150" lvl="0" marL="457200" rtl="0" algn="l">
              <a:spcBef>
                <a:spcPts val="0"/>
              </a:spcBef>
              <a:spcAft>
                <a:spcPts val="0"/>
              </a:spcAft>
              <a:buSzPts val="1300"/>
              <a:buAutoNum type="arabicPeriod"/>
            </a:pPr>
            <a:r>
              <a:rPr lang="en-GB"/>
              <a:t>Tech</a:t>
            </a:r>
            <a:endParaRPr/>
          </a:p>
          <a:p>
            <a:pPr indent="0" lvl="0" marL="0" rtl="0" algn="l">
              <a:spcBef>
                <a:spcPts val="1200"/>
              </a:spcBef>
              <a:spcAft>
                <a:spcPts val="0"/>
              </a:spcAft>
              <a:buNone/>
            </a:pPr>
            <a:r>
              <a:rPr lang="en-GB"/>
              <a:t>The training of the model is done as follows :</a:t>
            </a:r>
            <a:endParaRPr/>
          </a:p>
          <a:p>
            <a:pPr indent="-311150" lvl="0" marL="457200" rtl="0" algn="l">
              <a:spcBef>
                <a:spcPts val="1200"/>
              </a:spcBef>
              <a:spcAft>
                <a:spcPts val="0"/>
              </a:spcAft>
              <a:buSzPts val="1300"/>
              <a:buAutoNum type="arabicPeriod"/>
            </a:pPr>
            <a:r>
              <a:rPr b="1" lang="en-GB" u="sng"/>
              <a:t>Tokenizing our dataset using Tf-idfVectorizer :</a:t>
            </a:r>
            <a:r>
              <a:rPr b="1" lang="en-GB"/>
              <a:t> </a:t>
            </a:r>
            <a:r>
              <a:rPr lang="en-GB"/>
              <a:t>It stands for Term Frequency Inverse Document Frequency. In TfidfVectorizer we consider overall document weightage of a word. It helps us in dealing with most frequent words. Using it we can penalize them. TfidfVectorizer weights the word counts by a measure of how often they appear in the documents.</a:t>
            </a:r>
            <a:endParaRPr>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3">
            <a:alphaModFix/>
          </a:blip>
          <a:srcRect b="55905" l="19746" r="10352" t="37932"/>
          <a:stretch/>
        </p:blipFill>
        <p:spPr>
          <a:xfrm>
            <a:off x="621175" y="559075"/>
            <a:ext cx="8162525" cy="596349"/>
          </a:xfrm>
          <a:prstGeom prst="rect">
            <a:avLst/>
          </a:prstGeom>
          <a:noFill/>
          <a:ln>
            <a:noFill/>
          </a:ln>
        </p:spPr>
      </p:pic>
      <p:sp>
        <p:nvSpPr>
          <p:cNvPr id="183" name="Google Shape;183;p29"/>
          <p:cNvSpPr txBox="1"/>
          <p:nvPr/>
        </p:nvSpPr>
        <p:spPr>
          <a:xfrm>
            <a:off x="621175" y="1329350"/>
            <a:ext cx="78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  Preparing the features and labels matrix. </a:t>
            </a:r>
            <a:endParaRPr>
              <a:latin typeface="Lato"/>
              <a:ea typeface="Lato"/>
              <a:cs typeface="Lato"/>
              <a:sym typeface="Lato"/>
            </a:endParaRPr>
          </a:p>
        </p:txBody>
      </p:sp>
      <p:pic>
        <p:nvPicPr>
          <p:cNvPr id="184" name="Google Shape;184;p29"/>
          <p:cNvPicPr preferRelativeResize="0"/>
          <p:nvPr/>
        </p:nvPicPr>
        <p:blipFill rotWithShape="1">
          <a:blip r:embed="rId4">
            <a:alphaModFix/>
          </a:blip>
          <a:srcRect b="49843" l="19719" r="52409" t="42963"/>
          <a:stretch/>
        </p:blipFill>
        <p:spPr>
          <a:xfrm>
            <a:off x="621175" y="1801475"/>
            <a:ext cx="5292600" cy="596349"/>
          </a:xfrm>
          <a:prstGeom prst="rect">
            <a:avLst/>
          </a:prstGeom>
          <a:noFill/>
          <a:ln>
            <a:noFill/>
          </a:ln>
        </p:spPr>
      </p:pic>
      <p:sp>
        <p:nvSpPr>
          <p:cNvPr id="185" name="Google Shape;185;p29"/>
          <p:cNvSpPr txBox="1"/>
          <p:nvPr/>
        </p:nvSpPr>
        <p:spPr>
          <a:xfrm>
            <a:off x="621175" y="2621450"/>
            <a:ext cx="72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3. Fitting the Model.</a:t>
            </a:r>
            <a:endParaRPr>
              <a:latin typeface="Lato"/>
              <a:ea typeface="Lato"/>
              <a:cs typeface="Lato"/>
              <a:sym typeface="Lato"/>
            </a:endParaRPr>
          </a:p>
        </p:txBody>
      </p:sp>
      <p:pic>
        <p:nvPicPr>
          <p:cNvPr id="186" name="Google Shape;186;p29"/>
          <p:cNvPicPr preferRelativeResize="0"/>
          <p:nvPr/>
        </p:nvPicPr>
        <p:blipFill rotWithShape="1">
          <a:blip r:embed="rId5">
            <a:alphaModFix/>
          </a:blip>
          <a:srcRect b="67430" l="19671" r="55845" t="26122"/>
          <a:stretch/>
        </p:blipFill>
        <p:spPr>
          <a:xfrm>
            <a:off x="621175" y="3021650"/>
            <a:ext cx="4957152" cy="596349"/>
          </a:xfrm>
          <a:prstGeom prst="rect">
            <a:avLst/>
          </a:prstGeom>
          <a:noFill/>
          <a:ln>
            <a:noFill/>
          </a:ln>
        </p:spPr>
      </p:pic>
      <p:sp>
        <p:nvSpPr>
          <p:cNvPr id="187" name="Google Shape;187;p29"/>
          <p:cNvSpPr txBox="1"/>
          <p:nvPr/>
        </p:nvSpPr>
        <p:spPr>
          <a:xfrm>
            <a:off x="664675" y="37098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4. Predicting our outputs using the test dataset.</a:t>
            </a:r>
            <a:endParaRPr>
              <a:latin typeface="Lato"/>
              <a:ea typeface="Lato"/>
              <a:cs typeface="Lato"/>
              <a:sym typeface="Lato"/>
            </a:endParaRPr>
          </a:p>
        </p:txBody>
      </p:sp>
      <p:pic>
        <p:nvPicPr>
          <p:cNvPr id="188" name="Google Shape;188;p29"/>
          <p:cNvPicPr preferRelativeResize="0"/>
          <p:nvPr/>
        </p:nvPicPr>
        <p:blipFill rotWithShape="1">
          <a:blip r:embed="rId6">
            <a:alphaModFix/>
          </a:blip>
          <a:srcRect b="58751" l="19632" r="50660" t="32156"/>
          <a:stretch/>
        </p:blipFill>
        <p:spPr>
          <a:xfrm>
            <a:off x="621175" y="4110050"/>
            <a:ext cx="5454125" cy="768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nvSpPr>
        <p:spPr>
          <a:xfrm>
            <a:off x="695750" y="14287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 Writing the code which gives us the list of predicted categories .</a:t>
            </a:r>
            <a:endParaRPr>
              <a:latin typeface="Lato"/>
              <a:ea typeface="Lato"/>
              <a:cs typeface="Lato"/>
              <a:sym typeface="Lato"/>
            </a:endParaRPr>
          </a:p>
        </p:txBody>
      </p:sp>
      <p:pic>
        <p:nvPicPr>
          <p:cNvPr id="194" name="Google Shape;194;p30"/>
          <p:cNvPicPr preferRelativeResize="0"/>
          <p:nvPr/>
        </p:nvPicPr>
        <p:blipFill rotWithShape="1">
          <a:blip r:embed="rId3">
            <a:alphaModFix/>
          </a:blip>
          <a:srcRect b="37778" l="18747" r="48745" t="48924"/>
          <a:stretch/>
        </p:blipFill>
        <p:spPr>
          <a:xfrm>
            <a:off x="944225" y="1828950"/>
            <a:ext cx="4808050" cy="1106249"/>
          </a:xfrm>
          <a:prstGeom prst="rect">
            <a:avLst/>
          </a:prstGeom>
          <a:noFill/>
          <a:ln>
            <a:noFill/>
          </a:ln>
        </p:spPr>
      </p:pic>
      <p:sp>
        <p:nvSpPr>
          <p:cNvPr id="195" name="Google Shape;195;p30"/>
          <p:cNvSpPr txBox="1"/>
          <p:nvPr/>
        </p:nvSpPr>
        <p:spPr>
          <a:xfrm>
            <a:off x="720575" y="3095525"/>
            <a:ext cx="7156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Well, the whole code for model training is written in a function called category, which takes list of headlines as an </a:t>
            </a:r>
            <a:r>
              <a:rPr lang="en-GB">
                <a:latin typeface="Lato"/>
                <a:ea typeface="Lato"/>
                <a:cs typeface="Lato"/>
                <a:sym typeface="Lato"/>
              </a:rPr>
              <a:t>argument</a:t>
            </a:r>
            <a:r>
              <a:rPr lang="en-GB">
                <a:latin typeface="Lato"/>
                <a:ea typeface="Lato"/>
                <a:cs typeface="Lato"/>
                <a:sym typeface="Lato"/>
              </a:rPr>
              <a:t> , and that list is used in the above code. Now the above code returns the predicted categories in the form of a list i.e. prediction_list .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This category() function is called in the fetch_news.py file where scrapping work takes place and the output is stored in a variable and then the  predicted category is stored in the database along with the news headline.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671525" y="588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5. Push Notifications</a:t>
            </a:r>
            <a:endParaRPr/>
          </a:p>
        </p:txBody>
      </p:sp>
      <p:sp>
        <p:nvSpPr>
          <p:cNvPr id="201" name="Google Shape;201;p31"/>
          <p:cNvSpPr txBox="1"/>
          <p:nvPr>
            <p:ph idx="1" type="body"/>
          </p:nvPr>
        </p:nvSpPr>
        <p:spPr>
          <a:xfrm>
            <a:off x="729450" y="2078875"/>
            <a:ext cx="7688700" cy="291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1"/>
          <p:cNvPicPr preferRelativeResize="0"/>
          <p:nvPr/>
        </p:nvPicPr>
        <p:blipFill>
          <a:blip r:embed="rId3">
            <a:alphaModFix/>
          </a:blip>
          <a:stretch>
            <a:fillRect/>
          </a:stretch>
        </p:blipFill>
        <p:spPr>
          <a:xfrm>
            <a:off x="671532" y="1587382"/>
            <a:ext cx="7688699" cy="28449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a:t>
            </a:r>
            <a:endParaRPr/>
          </a:p>
        </p:txBody>
      </p:sp>
      <p:sp>
        <p:nvSpPr>
          <p:cNvPr id="93" name="Google Shape;93;p14"/>
          <p:cNvSpPr txBox="1"/>
          <p:nvPr>
            <p:ph idx="1" type="body"/>
          </p:nvPr>
        </p:nvSpPr>
        <p:spPr>
          <a:xfrm>
            <a:off x="729450" y="2078875"/>
            <a:ext cx="7688700" cy="21858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t>Our project title is “News Hunter”. It is a web scraper for fetching latest news. </a:t>
            </a:r>
            <a:endParaRPr/>
          </a:p>
          <a:p>
            <a:pPr indent="0" lvl="0" marL="0" rtl="0" algn="l">
              <a:lnSpc>
                <a:spcPct val="150000"/>
              </a:lnSpc>
              <a:spcBef>
                <a:spcPts val="0"/>
              </a:spcBef>
              <a:spcAft>
                <a:spcPts val="0"/>
              </a:spcAft>
              <a:buNone/>
            </a:pPr>
            <a:r>
              <a:rPr lang="en-GB"/>
              <a:t>W</a:t>
            </a:r>
            <a:r>
              <a:rPr lang="en-GB"/>
              <a:t>eb Scraping is the process of collecting structured web data in an automated fashion. It’s also called web data extraction. A web scraper is a specialized tool designed to accurately and quickly extract data from a web page.</a:t>
            </a:r>
            <a:endParaRPr/>
          </a:p>
          <a:p>
            <a:pPr indent="0" lvl="0" marL="0" rtl="0" algn="l">
              <a:lnSpc>
                <a:spcPct val="150000"/>
              </a:lnSpc>
              <a:spcBef>
                <a:spcPts val="0"/>
              </a:spcBef>
              <a:spcAft>
                <a:spcPts val="0"/>
              </a:spcAft>
              <a:buNone/>
            </a:pPr>
            <a:r>
              <a:rPr lang="en-GB"/>
              <a:t>Basically our project is one of the applications of web scraping. We are web scrap</a:t>
            </a:r>
            <a:r>
              <a:rPr lang="en-GB"/>
              <a:t>ing</a:t>
            </a:r>
            <a:r>
              <a:rPr lang="en-GB"/>
              <a:t> the latest news articles from different websites, distinguishing their categories using ML model and show them category-wise on our web application.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idx="1" type="body"/>
          </p:nvPr>
        </p:nvSpPr>
        <p:spPr>
          <a:xfrm>
            <a:off x="521300" y="2896125"/>
            <a:ext cx="8190000" cy="1992300"/>
          </a:xfrm>
          <a:prstGeom prst="rect">
            <a:avLst/>
          </a:prstGeom>
          <a:noFill/>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GB" sz="4873">
                <a:solidFill>
                  <a:srgbClr val="000000"/>
                </a:solidFill>
                <a:highlight>
                  <a:srgbClr val="FFFFFF"/>
                </a:highlight>
              </a:rPr>
              <a:t>● It uses “django-webpush” package for sending push notification</a:t>
            </a:r>
            <a:endParaRPr sz="4873">
              <a:solidFill>
                <a:srgbClr val="000000"/>
              </a:solidFill>
              <a:highlight>
                <a:srgbClr val="FFFFFF"/>
              </a:highlight>
            </a:endParaRPr>
          </a:p>
          <a:p>
            <a:pPr indent="0" lvl="0" marL="0" rtl="0" algn="l">
              <a:spcBef>
                <a:spcPts val="1200"/>
              </a:spcBef>
              <a:spcAft>
                <a:spcPts val="0"/>
              </a:spcAft>
              <a:buNone/>
            </a:pPr>
            <a:r>
              <a:rPr lang="en-GB" sz="4873">
                <a:solidFill>
                  <a:srgbClr val="000000"/>
                </a:solidFill>
                <a:highlight>
                  <a:srgbClr val="FFFFFF"/>
                </a:highlight>
              </a:rPr>
              <a:t>● send_pn() method forms a payload of header, body, icon and url of the notification.</a:t>
            </a:r>
            <a:endParaRPr sz="4873">
              <a:solidFill>
                <a:srgbClr val="000000"/>
              </a:solidFill>
              <a:highlight>
                <a:srgbClr val="FFFFFF"/>
              </a:highlight>
            </a:endParaRPr>
          </a:p>
          <a:p>
            <a:pPr indent="0" lvl="0" marL="0" rtl="0" algn="l">
              <a:spcBef>
                <a:spcPts val="1200"/>
              </a:spcBef>
              <a:spcAft>
                <a:spcPts val="0"/>
              </a:spcAft>
              <a:buNone/>
            </a:pPr>
            <a:r>
              <a:rPr lang="en-GB" sz="4873">
                <a:solidFill>
                  <a:srgbClr val="000000"/>
                </a:solidFill>
                <a:highlight>
                  <a:srgbClr val="FFFFFF"/>
                </a:highlight>
              </a:rPr>
              <a:t>● It uses send_group_notification() method of “webpush” library to send notification to</a:t>
            </a:r>
            <a:endParaRPr sz="4873">
              <a:solidFill>
                <a:srgbClr val="000000"/>
              </a:solidFill>
              <a:highlight>
                <a:srgbClr val="FFFFFF"/>
              </a:highlight>
            </a:endParaRPr>
          </a:p>
          <a:p>
            <a:pPr indent="0" lvl="0" marL="0" rtl="0" algn="l">
              <a:spcBef>
                <a:spcPts val="1200"/>
              </a:spcBef>
              <a:spcAft>
                <a:spcPts val="0"/>
              </a:spcAft>
              <a:buNone/>
            </a:pPr>
            <a:r>
              <a:rPr lang="en-GB" sz="4873">
                <a:solidFill>
                  <a:srgbClr val="000000"/>
                </a:solidFill>
                <a:highlight>
                  <a:srgbClr val="FFFFFF"/>
                </a:highlight>
              </a:rPr>
              <a:t>users of group “all” with payload and ttl is time for which this notification will be</a:t>
            </a:r>
            <a:endParaRPr sz="4873">
              <a:solidFill>
                <a:srgbClr val="000000"/>
              </a:solidFill>
              <a:highlight>
                <a:srgbClr val="FFFFFF"/>
              </a:highlight>
            </a:endParaRPr>
          </a:p>
          <a:p>
            <a:pPr indent="0" lvl="0" marL="0" rtl="0" algn="l">
              <a:spcBef>
                <a:spcPts val="1200"/>
              </a:spcBef>
              <a:spcAft>
                <a:spcPts val="0"/>
              </a:spcAft>
              <a:buNone/>
            </a:pPr>
            <a:r>
              <a:rPr lang="en-GB" sz="4873">
                <a:solidFill>
                  <a:srgbClr val="000000"/>
                </a:solidFill>
                <a:highlight>
                  <a:srgbClr val="FFFFFF"/>
                </a:highlight>
              </a:rPr>
              <a:t>stored by web push server.</a:t>
            </a:r>
            <a:endParaRPr sz="4873">
              <a:solidFill>
                <a:srgbClr val="000000"/>
              </a:solidFill>
              <a:highlight>
                <a:srgbClr val="FFFFFF"/>
              </a:highlight>
            </a:endParaRPr>
          </a:p>
          <a:p>
            <a:pPr indent="0" lvl="0" marL="0" rtl="0" algn="l">
              <a:spcBef>
                <a:spcPts val="1200"/>
              </a:spcBef>
              <a:spcAft>
                <a:spcPts val="1200"/>
              </a:spcAft>
              <a:buNone/>
            </a:pPr>
            <a:r>
              <a:t/>
            </a:r>
            <a:endParaRPr sz="1250">
              <a:solidFill>
                <a:srgbClr val="000000"/>
              </a:solidFill>
              <a:highlight>
                <a:srgbClr val="FFFFFF"/>
              </a:highlight>
              <a:latin typeface="Courier New"/>
              <a:ea typeface="Courier New"/>
              <a:cs typeface="Courier New"/>
              <a:sym typeface="Courier New"/>
            </a:endParaRPr>
          </a:p>
        </p:txBody>
      </p:sp>
      <p:pic>
        <p:nvPicPr>
          <p:cNvPr id="208" name="Google Shape;208;p32"/>
          <p:cNvPicPr preferRelativeResize="0"/>
          <p:nvPr/>
        </p:nvPicPr>
        <p:blipFill>
          <a:blip r:embed="rId3">
            <a:alphaModFix/>
          </a:blip>
          <a:stretch>
            <a:fillRect/>
          </a:stretch>
        </p:blipFill>
        <p:spPr>
          <a:xfrm>
            <a:off x="92675" y="1424325"/>
            <a:ext cx="8896876" cy="1368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727650" y="54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6. Reporting News</a:t>
            </a:r>
            <a:endParaRPr/>
          </a:p>
        </p:txBody>
      </p:sp>
      <p:sp>
        <p:nvSpPr>
          <p:cNvPr id="214" name="Google Shape;214;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3"/>
          <p:cNvPicPr preferRelativeResize="0"/>
          <p:nvPr/>
        </p:nvPicPr>
        <p:blipFill>
          <a:blip r:embed="rId3">
            <a:alphaModFix/>
          </a:blip>
          <a:stretch>
            <a:fillRect/>
          </a:stretch>
        </p:blipFill>
        <p:spPr>
          <a:xfrm>
            <a:off x="397075" y="1585300"/>
            <a:ext cx="8353425" cy="2876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idx="1" type="body"/>
          </p:nvPr>
        </p:nvSpPr>
        <p:spPr>
          <a:xfrm>
            <a:off x="729450" y="3023550"/>
            <a:ext cx="7688700" cy="20274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GB" sz="2907"/>
              <a:t>● User can report a news by clicking on ‘flag’ icon</a:t>
            </a:r>
            <a:endParaRPr sz="2907"/>
          </a:p>
          <a:p>
            <a:pPr indent="0" lvl="0" marL="0" rtl="0" algn="l">
              <a:spcBef>
                <a:spcPts val="1200"/>
              </a:spcBef>
              <a:spcAft>
                <a:spcPts val="0"/>
              </a:spcAft>
              <a:buNone/>
            </a:pPr>
            <a:r>
              <a:rPr lang="en-GB" sz="2907"/>
              <a:t>● Admin will be able to see the reported news and can delete it.</a:t>
            </a:r>
            <a:endParaRPr sz="2907"/>
          </a:p>
          <a:p>
            <a:pPr indent="0" lvl="0" marL="0" rtl="0" algn="l">
              <a:spcBef>
                <a:spcPts val="1200"/>
              </a:spcBef>
              <a:spcAft>
                <a:spcPts val="0"/>
              </a:spcAft>
              <a:buNone/>
            </a:pPr>
            <a:r>
              <a:rPr lang="en-GB" sz="2907"/>
              <a:t>● So, the report() method will get id of the news from the template and will update the</a:t>
            </a:r>
            <a:endParaRPr sz="2907"/>
          </a:p>
          <a:p>
            <a:pPr indent="0" lvl="0" marL="0" rtl="0" algn="l">
              <a:spcBef>
                <a:spcPts val="1200"/>
              </a:spcBef>
              <a:spcAft>
                <a:spcPts val="0"/>
              </a:spcAft>
              <a:buNone/>
            </a:pPr>
            <a:r>
              <a:rPr lang="en-GB" sz="2907"/>
              <a:t>news with “Reported” field equals to true.</a:t>
            </a:r>
            <a:endParaRPr sz="2907"/>
          </a:p>
          <a:p>
            <a:pPr indent="0" lvl="0" marL="0" rtl="0" algn="l">
              <a:spcBef>
                <a:spcPts val="1200"/>
              </a:spcBef>
              <a:spcAft>
                <a:spcPts val="0"/>
              </a:spcAft>
              <a:buNone/>
            </a:pPr>
            <a:r>
              <a:rPr lang="en-GB" sz="2907"/>
              <a:t>● All news having “Reported” true will be shown to the admin.</a:t>
            </a:r>
            <a:endParaRPr sz="2907"/>
          </a:p>
          <a:p>
            <a:pPr indent="0" lvl="0" marL="0" rtl="0" algn="l">
              <a:spcBef>
                <a:spcPts val="1200"/>
              </a:spcBef>
              <a:spcAft>
                <a:spcPts val="1200"/>
              </a:spcAft>
              <a:buNone/>
            </a:pPr>
            <a:r>
              <a:t/>
            </a:r>
            <a:endParaRPr/>
          </a:p>
        </p:txBody>
      </p:sp>
      <p:pic>
        <p:nvPicPr>
          <p:cNvPr id="221" name="Google Shape;221;p34"/>
          <p:cNvPicPr preferRelativeResize="0"/>
          <p:nvPr/>
        </p:nvPicPr>
        <p:blipFill>
          <a:blip r:embed="rId3">
            <a:alphaModFix/>
          </a:blip>
          <a:stretch>
            <a:fillRect/>
          </a:stretch>
        </p:blipFill>
        <p:spPr>
          <a:xfrm>
            <a:off x="370325" y="724550"/>
            <a:ext cx="5699924" cy="219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602025" y="54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7. Search News</a:t>
            </a:r>
            <a:endParaRPr/>
          </a:p>
        </p:txBody>
      </p:sp>
      <p:sp>
        <p:nvSpPr>
          <p:cNvPr id="227" name="Google Shape;227;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35"/>
          <p:cNvPicPr preferRelativeResize="0"/>
          <p:nvPr/>
        </p:nvPicPr>
        <p:blipFill>
          <a:blip r:embed="rId3">
            <a:alphaModFix/>
          </a:blip>
          <a:stretch>
            <a:fillRect/>
          </a:stretch>
        </p:blipFill>
        <p:spPr>
          <a:xfrm>
            <a:off x="775800" y="1320625"/>
            <a:ext cx="7437576" cy="3695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idx="1" type="body"/>
          </p:nvPr>
        </p:nvSpPr>
        <p:spPr>
          <a:xfrm>
            <a:off x="729450" y="1320625"/>
            <a:ext cx="7688700" cy="301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6"/>
          <p:cNvPicPr preferRelativeResize="0"/>
          <p:nvPr/>
        </p:nvPicPr>
        <p:blipFill>
          <a:blip r:embed="rId3">
            <a:alphaModFix/>
          </a:blip>
          <a:stretch>
            <a:fillRect/>
          </a:stretch>
        </p:blipFill>
        <p:spPr>
          <a:xfrm>
            <a:off x="150575" y="643900"/>
            <a:ext cx="8763701" cy="4117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729450" y="565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8. Admin Module</a:t>
            </a:r>
            <a:endParaRPr/>
          </a:p>
        </p:txBody>
      </p:sp>
      <p:sp>
        <p:nvSpPr>
          <p:cNvPr id="240" name="Google Shape;240;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7"/>
          <p:cNvPicPr preferRelativeResize="0"/>
          <p:nvPr/>
        </p:nvPicPr>
        <p:blipFill>
          <a:blip r:embed="rId3">
            <a:alphaModFix/>
          </a:blip>
          <a:stretch>
            <a:fillRect/>
          </a:stretch>
        </p:blipFill>
        <p:spPr>
          <a:xfrm>
            <a:off x="729450" y="1309025"/>
            <a:ext cx="7285476" cy="3625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729450" y="554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9. Admin can view reported news and delete it.</a:t>
            </a:r>
            <a:endParaRPr/>
          </a:p>
        </p:txBody>
      </p:sp>
      <p:sp>
        <p:nvSpPr>
          <p:cNvPr id="247" name="Google Shape;247;p38"/>
          <p:cNvSpPr txBox="1"/>
          <p:nvPr>
            <p:ph idx="1" type="body"/>
          </p:nvPr>
        </p:nvSpPr>
        <p:spPr>
          <a:xfrm>
            <a:off x="729450" y="3602775"/>
            <a:ext cx="7881600" cy="119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8"/>
          <p:cNvPicPr preferRelativeResize="0"/>
          <p:nvPr/>
        </p:nvPicPr>
        <p:blipFill>
          <a:blip r:embed="rId3">
            <a:alphaModFix/>
          </a:blip>
          <a:stretch>
            <a:fillRect/>
          </a:stretch>
        </p:blipFill>
        <p:spPr>
          <a:xfrm>
            <a:off x="760525" y="1378875"/>
            <a:ext cx="7881475" cy="2133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9"/>
          <p:cNvPicPr preferRelativeResize="0"/>
          <p:nvPr/>
        </p:nvPicPr>
        <p:blipFill>
          <a:blip r:embed="rId3">
            <a:alphaModFix/>
          </a:blip>
          <a:stretch>
            <a:fillRect/>
          </a:stretch>
        </p:blipFill>
        <p:spPr>
          <a:xfrm>
            <a:off x="187150" y="511525"/>
            <a:ext cx="7875625" cy="445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7000"/>
              <a:t>Thank You</a:t>
            </a:r>
            <a:endParaRPr b="1" sz="7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Tools and </a:t>
            </a:r>
            <a:r>
              <a:rPr lang="en-GB"/>
              <a:t>Technologies used	</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For Frontend : HTML5, CSS3, Bootstrap, Javascript</a:t>
            </a:r>
            <a:endParaRPr/>
          </a:p>
          <a:p>
            <a:pPr indent="0" lvl="0" marL="0" rtl="0" algn="l">
              <a:spcBef>
                <a:spcPts val="1200"/>
              </a:spcBef>
              <a:spcAft>
                <a:spcPts val="0"/>
              </a:spcAft>
              <a:buNone/>
            </a:pPr>
            <a:r>
              <a:rPr lang="en-GB"/>
              <a:t>Backend framework : Django</a:t>
            </a:r>
            <a:endParaRPr/>
          </a:p>
          <a:p>
            <a:pPr indent="0" lvl="0" marL="0" rtl="0" algn="l">
              <a:spcBef>
                <a:spcPts val="1200"/>
              </a:spcBef>
              <a:spcAft>
                <a:spcPts val="0"/>
              </a:spcAft>
              <a:buNone/>
            </a:pPr>
            <a:r>
              <a:rPr lang="en-GB"/>
              <a:t>Backend Database : MongoDB (NoSQL database)</a:t>
            </a:r>
            <a:endParaRPr/>
          </a:p>
          <a:p>
            <a:pPr indent="0" lvl="0" marL="0" rtl="0" algn="l">
              <a:spcBef>
                <a:spcPts val="1200"/>
              </a:spcBef>
              <a:spcAft>
                <a:spcPts val="0"/>
              </a:spcAft>
              <a:buNone/>
            </a:pPr>
            <a:r>
              <a:rPr lang="en-GB"/>
              <a:t>Python Libraries used : Beautiful Soup, Scikit -learn, Keras, Pymongo, Profanity filter, django-webpush</a:t>
            </a:r>
            <a:endParaRPr/>
          </a:p>
          <a:p>
            <a:pPr indent="0" lvl="0" marL="0" rtl="0" algn="l">
              <a:spcBef>
                <a:spcPts val="1200"/>
              </a:spcBef>
              <a:spcAft>
                <a:spcPts val="0"/>
              </a:spcAft>
              <a:buNone/>
            </a:pPr>
            <a:r>
              <a:rPr lang="en-GB"/>
              <a:t>APIs used : OpenWeatherMap API</a:t>
            </a:r>
            <a:endParaRPr/>
          </a:p>
          <a:p>
            <a:pPr indent="0" lvl="0" marL="0" rtl="0" algn="l">
              <a:spcBef>
                <a:spcPts val="1200"/>
              </a:spcBef>
              <a:spcAft>
                <a:spcPts val="1200"/>
              </a:spcAft>
              <a:buNone/>
            </a:pPr>
            <a:r>
              <a:rPr lang="en-GB"/>
              <a:t>Platform used for version control : Github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Modules and Work division</a:t>
            </a:r>
            <a:endParaRPr/>
          </a:p>
        </p:txBody>
      </p:sp>
      <p:graphicFrame>
        <p:nvGraphicFramePr>
          <p:cNvPr id="105" name="Google Shape;105;p16"/>
          <p:cNvGraphicFramePr/>
          <p:nvPr/>
        </p:nvGraphicFramePr>
        <p:xfrm>
          <a:off x="954300" y="2066425"/>
          <a:ext cx="3000000" cy="3000000"/>
        </p:xfrm>
        <a:graphic>
          <a:graphicData uri="http://schemas.openxmlformats.org/drawingml/2006/table">
            <a:tbl>
              <a:tblPr>
                <a:noFill/>
                <a:tableStyleId>{44A5CCB8-B6D2-494D-A88F-8CFC3346B6F7}</a:tableStyleId>
              </a:tblPr>
              <a:tblGrid>
                <a:gridCol w="3619500"/>
                <a:gridCol w="3619500"/>
              </a:tblGrid>
              <a:tr h="381000">
                <a:tc>
                  <a:txBody>
                    <a:bodyPr/>
                    <a:lstStyle/>
                    <a:p>
                      <a:pPr indent="0" lvl="0" marL="0" rtl="0" algn="ctr">
                        <a:spcBef>
                          <a:spcPts val="0"/>
                        </a:spcBef>
                        <a:spcAft>
                          <a:spcPts val="0"/>
                        </a:spcAft>
                        <a:buNone/>
                      </a:pPr>
                      <a:r>
                        <a:rPr b="1" lang="en-GB"/>
                        <a:t>Modules</a:t>
                      </a:r>
                      <a:endParaRPr b="1"/>
                    </a:p>
                  </a:txBody>
                  <a:tcPr marT="91425" marB="91425" marR="91425" marL="91425"/>
                </a:tc>
                <a:tc>
                  <a:txBody>
                    <a:bodyPr/>
                    <a:lstStyle/>
                    <a:p>
                      <a:pPr indent="0" lvl="0" marL="0" rtl="0" algn="ctr">
                        <a:spcBef>
                          <a:spcPts val="0"/>
                        </a:spcBef>
                        <a:spcAft>
                          <a:spcPts val="0"/>
                        </a:spcAft>
                        <a:buNone/>
                      </a:pPr>
                      <a:r>
                        <a:rPr b="1" lang="en-GB"/>
                        <a:t>Owner</a:t>
                      </a:r>
                      <a:endParaRPr b="1"/>
                    </a:p>
                  </a:txBody>
                  <a:tcPr marT="91425" marB="91425" marR="91425" marL="91425"/>
                </a:tc>
              </a:tr>
              <a:tr h="381000">
                <a:tc>
                  <a:txBody>
                    <a:bodyPr/>
                    <a:lstStyle/>
                    <a:p>
                      <a:pPr indent="0" lvl="0" marL="0" rtl="0" algn="l">
                        <a:spcBef>
                          <a:spcPts val="0"/>
                        </a:spcBef>
                        <a:spcAft>
                          <a:spcPts val="0"/>
                        </a:spcAft>
                        <a:buNone/>
                      </a:pPr>
                      <a:r>
                        <a:rPr lang="en-GB"/>
                        <a:t>Web scraping news</a:t>
                      </a:r>
                      <a:endParaRPr/>
                    </a:p>
                  </a:txBody>
                  <a:tcPr marT="91425" marB="91425" marR="91425" marL="91425"/>
                </a:tc>
                <a:tc>
                  <a:txBody>
                    <a:bodyPr/>
                    <a:lstStyle/>
                    <a:p>
                      <a:pPr indent="0" lvl="0" marL="0" rtl="0" algn="l">
                        <a:spcBef>
                          <a:spcPts val="0"/>
                        </a:spcBef>
                        <a:spcAft>
                          <a:spcPts val="0"/>
                        </a:spcAft>
                        <a:buNone/>
                      </a:pPr>
                      <a:r>
                        <a:rPr lang="en-GB"/>
                        <a:t>Priyavardhan</a:t>
                      </a:r>
                      <a:endParaRPr/>
                    </a:p>
                  </a:txBody>
                  <a:tcPr marT="91425" marB="91425" marR="91425" marL="91425"/>
                </a:tc>
              </a:tr>
              <a:tr h="381000">
                <a:tc>
                  <a:txBody>
                    <a:bodyPr/>
                    <a:lstStyle/>
                    <a:p>
                      <a:pPr indent="0" lvl="0" marL="0" rtl="0" algn="l">
                        <a:spcBef>
                          <a:spcPts val="0"/>
                        </a:spcBef>
                        <a:spcAft>
                          <a:spcPts val="0"/>
                        </a:spcAft>
                        <a:buNone/>
                      </a:pPr>
                      <a:r>
                        <a:rPr lang="en-GB"/>
                        <a:t>Extract headlines, images, conte</a:t>
                      </a:r>
                      <a:r>
                        <a:rPr lang="en-GB"/>
                        <a:t>nt</a:t>
                      </a:r>
                      <a:r>
                        <a:rPr lang="en-GB"/>
                        <a:t> and store in database</a:t>
                      </a:r>
                      <a:endParaRPr/>
                    </a:p>
                  </a:txBody>
                  <a:tcPr marT="91425" marB="91425" marR="91425" marL="91425"/>
                </a:tc>
                <a:tc>
                  <a:txBody>
                    <a:bodyPr/>
                    <a:lstStyle/>
                    <a:p>
                      <a:pPr indent="0" lvl="0" marL="0" rtl="0" algn="l">
                        <a:spcBef>
                          <a:spcPts val="0"/>
                        </a:spcBef>
                        <a:spcAft>
                          <a:spcPts val="0"/>
                        </a:spcAft>
                        <a:buNone/>
                      </a:pPr>
                      <a:r>
                        <a:rPr lang="en-GB"/>
                        <a:t>Priyavardhan</a:t>
                      </a:r>
                      <a:endParaRPr/>
                    </a:p>
                  </a:txBody>
                  <a:tcPr marT="91425" marB="91425" marR="91425" marL="91425"/>
                </a:tc>
              </a:tr>
              <a:tr h="381000">
                <a:tc>
                  <a:txBody>
                    <a:bodyPr/>
                    <a:lstStyle/>
                    <a:p>
                      <a:pPr indent="0" lvl="0" marL="0" rtl="0" algn="l">
                        <a:spcBef>
                          <a:spcPts val="0"/>
                        </a:spcBef>
                        <a:spcAft>
                          <a:spcPts val="0"/>
                        </a:spcAft>
                        <a:buNone/>
                      </a:pPr>
                      <a:r>
                        <a:rPr lang="en-GB"/>
                        <a:t>Fetching news and display on homepage</a:t>
                      </a:r>
                      <a:endParaRPr/>
                    </a:p>
                  </a:txBody>
                  <a:tcPr marT="91425" marB="91425" marR="91425" marL="91425"/>
                </a:tc>
                <a:tc>
                  <a:txBody>
                    <a:bodyPr/>
                    <a:lstStyle/>
                    <a:p>
                      <a:pPr indent="0" lvl="0" marL="0" rtl="0" algn="l">
                        <a:spcBef>
                          <a:spcPts val="0"/>
                        </a:spcBef>
                        <a:spcAft>
                          <a:spcPts val="0"/>
                        </a:spcAft>
                        <a:buNone/>
                      </a:pPr>
                      <a:r>
                        <a:rPr lang="en-GB"/>
                        <a:t>Priyavardhan</a:t>
                      </a:r>
                      <a:endParaRPr/>
                    </a:p>
                  </a:txBody>
                  <a:tcPr marT="91425" marB="91425" marR="91425" marL="91425"/>
                </a:tc>
              </a:tr>
              <a:tr h="381000">
                <a:tc>
                  <a:txBody>
                    <a:bodyPr/>
                    <a:lstStyle/>
                    <a:p>
                      <a:pPr indent="0" lvl="0" marL="0" rtl="0" algn="l">
                        <a:spcBef>
                          <a:spcPts val="0"/>
                        </a:spcBef>
                        <a:spcAft>
                          <a:spcPts val="0"/>
                        </a:spcAft>
                        <a:buNone/>
                      </a:pPr>
                      <a:r>
                        <a:rPr lang="en-GB"/>
                        <a:t>Updating news at regular interval and deleting older news</a:t>
                      </a:r>
                      <a:endParaRPr/>
                    </a:p>
                  </a:txBody>
                  <a:tcPr marT="91425" marB="91425" marR="91425" marL="91425"/>
                </a:tc>
                <a:tc>
                  <a:txBody>
                    <a:bodyPr/>
                    <a:lstStyle/>
                    <a:p>
                      <a:pPr indent="0" lvl="0" marL="0" rtl="0" algn="l">
                        <a:spcBef>
                          <a:spcPts val="0"/>
                        </a:spcBef>
                        <a:spcAft>
                          <a:spcPts val="0"/>
                        </a:spcAft>
                        <a:buNone/>
                      </a:pPr>
                      <a:r>
                        <a:rPr lang="en-GB"/>
                        <a:t>Priyavardhan</a:t>
                      </a:r>
                      <a:endParaRPr/>
                    </a:p>
                  </a:txBody>
                  <a:tcPr marT="91425" marB="91425" marR="91425" marL="91425"/>
                </a:tc>
              </a:tr>
              <a:tr h="381000">
                <a:tc>
                  <a:txBody>
                    <a:bodyPr/>
                    <a:lstStyle/>
                    <a:p>
                      <a:pPr indent="0" lvl="0" marL="0" rtl="0" algn="l">
                        <a:spcBef>
                          <a:spcPts val="0"/>
                        </a:spcBef>
                        <a:spcAft>
                          <a:spcPts val="0"/>
                        </a:spcAft>
                        <a:buNone/>
                      </a:pPr>
                      <a:r>
                        <a:rPr lang="en-GB"/>
                        <a:t>Show weather report</a:t>
                      </a:r>
                      <a:endParaRPr/>
                    </a:p>
                  </a:txBody>
                  <a:tcPr marT="91425" marB="91425" marR="91425" marL="91425"/>
                </a:tc>
                <a:tc>
                  <a:txBody>
                    <a:bodyPr/>
                    <a:lstStyle/>
                    <a:p>
                      <a:pPr indent="0" lvl="0" marL="0" rtl="0" algn="l">
                        <a:spcBef>
                          <a:spcPts val="0"/>
                        </a:spcBef>
                        <a:spcAft>
                          <a:spcPts val="0"/>
                        </a:spcAft>
                        <a:buNone/>
                      </a:pPr>
                      <a:r>
                        <a:rPr lang="en-GB"/>
                        <a:t>Priyavardhan</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aphicFrame>
        <p:nvGraphicFramePr>
          <p:cNvPr id="110" name="Google Shape;110;p17"/>
          <p:cNvGraphicFramePr/>
          <p:nvPr/>
        </p:nvGraphicFramePr>
        <p:xfrm>
          <a:off x="954300" y="1335105"/>
          <a:ext cx="3000000" cy="3000000"/>
        </p:xfrm>
        <a:graphic>
          <a:graphicData uri="http://schemas.openxmlformats.org/drawingml/2006/table">
            <a:tbl>
              <a:tblPr>
                <a:noFill/>
                <a:tableStyleId>{44A5CCB8-B6D2-494D-A88F-8CFC3346B6F7}</a:tableStyleId>
              </a:tblPr>
              <a:tblGrid>
                <a:gridCol w="3619500"/>
                <a:gridCol w="3619500"/>
              </a:tblGrid>
              <a:tr h="475125">
                <a:tc>
                  <a:txBody>
                    <a:bodyPr/>
                    <a:lstStyle/>
                    <a:p>
                      <a:pPr indent="0" lvl="0" marL="0" rtl="0" algn="ctr">
                        <a:spcBef>
                          <a:spcPts val="0"/>
                        </a:spcBef>
                        <a:spcAft>
                          <a:spcPts val="0"/>
                        </a:spcAft>
                        <a:buNone/>
                      </a:pPr>
                      <a:r>
                        <a:rPr b="1" lang="en-GB"/>
                        <a:t>Modules</a:t>
                      </a:r>
                      <a:endParaRPr b="1"/>
                    </a:p>
                  </a:txBody>
                  <a:tcPr marT="91425" marB="91425" marR="91425" marL="91425"/>
                </a:tc>
                <a:tc>
                  <a:txBody>
                    <a:bodyPr/>
                    <a:lstStyle/>
                    <a:p>
                      <a:pPr indent="0" lvl="0" marL="0" rtl="0" algn="ctr">
                        <a:spcBef>
                          <a:spcPts val="0"/>
                        </a:spcBef>
                        <a:spcAft>
                          <a:spcPts val="0"/>
                        </a:spcAft>
                        <a:buNone/>
                      </a:pPr>
                      <a:r>
                        <a:rPr b="1" lang="en-GB"/>
                        <a:t>Owner</a:t>
                      </a:r>
                      <a:endParaRPr b="1"/>
                    </a:p>
                  </a:txBody>
                  <a:tcPr marT="91425" marB="91425" marR="91425" marL="91425"/>
                </a:tc>
              </a:tr>
              <a:tr h="603575">
                <a:tc>
                  <a:txBody>
                    <a:bodyPr/>
                    <a:lstStyle/>
                    <a:p>
                      <a:pPr indent="0" lvl="0" marL="0" rtl="0" algn="ctr">
                        <a:spcBef>
                          <a:spcPts val="0"/>
                        </a:spcBef>
                        <a:spcAft>
                          <a:spcPts val="0"/>
                        </a:spcAft>
                        <a:buNone/>
                      </a:pPr>
                      <a:r>
                        <a:rPr lang="en-GB"/>
                        <a:t>Develop classification Model for identifying categories</a:t>
                      </a:r>
                      <a:endParaRPr/>
                    </a:p>
                  </a:txBody>
                  <a:tcPr marT="91425" marB="91425" marR="91425" marL="91425"/>
                </a:tc>
                <a:tc>
                  <a:txBody>
                    <a:bodyPr/>
                    <a:lstStyle/>
                    <a:p>
                      <a:pPr indent="0" lvl="0" marL="0" rtl="0" algn="ctr">
                        <a:spcBef>
                          <a:spcPts val="0"/>
                        </a:spcBef>
                        <a:spcAft>
                          <a:spcPts val="0"/>
                        </a:spcAft>
                        <a:buNone/>
                      </a:pPr>
                      <a:r>
                        <a:rPr lang="en-GB"/>
                        <a:t>Aastha</a:t>
                      </a:r>
                      <a:endParaRPr/>
                    </a:p>
                  </a:txBody>
                  <a:tcPr marT="91425" marB="91425" marR="91425" marL="91425"/>
                </a:tc>
              </a:tr>
              <a:tr h="475125">
                <a:tc>
                  <a:txBody>
                    <a:bodyPr/>
                    <a:lstStyle/>
                    <a:p>
                      <a:pPr indent="0" lvl="0" marL="0" rtl="0" algn="ctr">
                        <a:spcBef>
                          <a:spcPts val="0"/>
                        </a:spcBef>
                        <a:spcAft>
                          <a:spcPts val="0"/>
                        </a:spcAft>
                        <a:buNone/>
                      </a:pPr>
                      <a:r>
                        <a:rPr lang="en-GB"/>
                        <a:t>Integrating model with the web application</a:t>
                      </a:r>
                      <a:endParaRPr/>
                    </a:p>
                  </a:txBody>
                  <a:tcPr marT="91425" marB="91425" marR="91425" marL="91425"/>
                </a:tc>
                <a:tc>
                  <a:txBody>
                    <a:bodyPr/>
                    <a:lstStyle/>
                    <a:p>
                      <a:pPr indent="0" lvl="0" marL="0" rtl="0" algn="ctr">
                        <a:spcBef>
                          <a:spcPts val="0"/>
                        </a:spcBef>
                        <a:spcAft>
                          <a:spcPts val="0"/>
                        </a:spcAft>
                        <a:buNone/>
                      </a:pPr>
                      <a:r>
                        <a:rPr lang="en-GB"/>
                        <a:t>Aastha</a:t>
                      </a:r>
                      <a:endParaRPr/>
                    </a:p>
                  </a:txBody>
                  <a:tcPr marT="91425" marB="91425" marR="91425" marL="91425"/>
                </a:tc>
              </a:tr>
              <a:tr h="475125">
                <a:tc>
                  <a:txBody>
                    <a:bodyPr/>
                    <a:lstStyle/>
                    <a:p>
                      <a:pPr indent="0" lvl="0" marL="0" rtl="0" algn="ctr">
                        <a:spcBef>
                          <a:spcPts val="0"/>
                        </a:spcBef>
                        <a:spcAft>
                          <a:spcPts val="0"/>
                        </a:spcAft>
                        <a:buNone/>
                      </a:pPr>
                      <a:r>
                        <a:rPr lang="en-GB"/>
                        <a:t>User Interface, Logo and Favicon Design</a:t>
                      </a:r>
                      <a:endParaRPr/>
                    </a:p>
                  </a:txBody>
                  <a:tcPr marT="91425" marB="91425" marR="91425" marL="91425"/>
                </a:tc>
                <a:tc>
                  <a:txBody>
                    <a:bodyPr/>
                    <a:lstStyle/>
                    <a:p>
                      <a:pPr indent="0" lvl="0" marL="0" rtl="0" algn="ctr">
                        <a:spcBef>
                          <a:spcPts val="0"/>
                        </a:spcBef>
                        <a:spcAft>
                          <a:spcPts val="0"/>
                        </a:spcAft>
                        <a:buNone/>
                      </a:pPr>
                      <a:r>
                        <a:rPr lang="en-GB"/>
                        <a:t>Mauneel</a:t>
                      </a:r>
                      <a:endParaRPr/>
                    </a:p>
                  </a:txBody>
                  <a:tcPr marT="91425" marB="91425" marR="91425" marL="91425"/>
                </a:tc>
              </a:tr>
              <a:tr h="475125">
                <a:tc>
                  <a:txBody>
                    <a:bodyPr/>
                    <a:lstStyle/>
                    <a:p>
                      <a:pPr indent="0" lvl="0" marL="0" rtl="0" algn="ctr">
                        <a:spcBef>
                          <a:spcPts val="0"/>
                        </a:spcBef>
                        <a:spcAft>
                          <a:spcPts val="0"/>
                        </a:spcAft>
                        <a:buNone/>
                      </a:pPr>
                      <a:r>
                        <a:rPr lang="en-GB"/>
                        <a:t>Admin Module</a:t>
                      </a:r>
                      <a:endParaRPr/>
                    </a:p>
                  </a:txBody>
                  <a:tcPr marT="91425" marB="91425" marR="91425" marL="91425"/>
                </a:tc>
                <a:tc>
                  <a:txBody>
                    <a:bodyPr/>
                    <a:lstStyle/>
                    <a:p>
                      <a:pPr indent="0" lvl="0" marL="0" rtl="0" algn="ctr">
                        <a:spcBef>
                          <a:spcPts val="0"/>
                        </a:spcBef>
                        <a:spcAft>
                          <a:spcPts val="0"/>
                        </a:spcAft>
                        <a:buNone/>
                      </a:pPr>
                      <a:r>
                        <a:rPr lang="en-GB"/>
                        <a:t>Mauneel</a:t>
                      </a:r>
                      <a:endParaRPr/>
                    </a:p>
                  </a:txBody>
                  <a:tcPr marT="91425" marB="91425" marR="91425" marL="91425"/>
                </a:tc>
              </a:tr>
              <a:tr h="475125">
                <a:tc>
                  <a:txBody>
                    <a:bodyPr/>
                    <a:lstStyle/>
                    <a:p>
                      <a:pPr indent="0" lvl="0" marL="0" rtl="0" algn="ctr">
                        <a:spcBef>
                          <a:spcPts val="0"/>
                        </a:spcBef>
                        <a:spcAft>
                          <a:spcPts val="0"/>
                        </a:spcAft>
                        <a:buNone/>
                      </a:pPr>
                      <a:r>
                        <a:rPr lang="en-GB"/>
                        <a:t>Push notification</a:t>
                      </a:r>
                      <a:endParaRPr/>
                    </a:p>
                  </a:txBody>
                  <a:tcPr marT="91425" marB="91425" marR="91425" marL="91425"/>
                </a:tc>
                <a:tc>
                  <a:txBody>
                    <a:bodyPr/>
                    <a:lstStyle/>
                    <a:p>
                      <a:pPr indent="0" lvl="0" marL="0" rtl="0" algn="ctr">
                        <a:spcBef>
                          <a:spcPts val="0"/>
                        </a:spcBef>
                        <a:spcAft>
                          <a:spcPts val="0"/>
                        </a:spcAft>
                        <a:buNone/>
                      </a:pPr>
                      <a:r>
                        <a:rPr lang="en-GB"/>
                        <a:t>Mauneel</a:t>
                      </a:r>
                      <a:endParaRPr/>
                    </a:p>
                  </a:txBody>
                  <a:tcPr marT="91425" marB="91425" marR="91425" marL="91425"/>
                </a:tc>
              </a:tr>
              <a:tr h="475125">
                <a:tc>
                  <a:txBody>
                    <a:bodyPr/>
                    <a:lstStyle/>
                    <a:p>
                      <a:pPr indent="0" lvl="0" marL="0" rtl="0" algn="ctr">
                        <a:spcBef>
                          <a:spcPts val="0"/>
                        </a:spcBef>
                        <a:spcAft>
                          <a:spcPts val="0"/>
                        </a:spcAft>
                        <a:buNone/>
                      </a:pPr>
                      <a:r>
                        <a:rPr lang="en-GB"/>
                        <a:t>Search functionality</a:t>
                      </a:r>
                      <a:endParaRPr/>
                    </a:p>
                  </a:txBody>
                  <a:tcPr marT="91425" marB="91425" marR="91425" marL="91425"/>
                </a:tc>
                <a:tc>
                  <a:txBody>
                    <a:bodyPr/>
                    <a:lstStyle/>
                    <a:p>
                      <a:pPr indent="0" lvl="0" marL="0" rtl="0" algn="ctr">
                        <a:spcBef>
                          <a:spcPts val="0"/>
                        </a:spcBef>
                        <a:spcAft>
                          <a:spcPts val="0"/>
                        </a:spcAft>
                        <a:buNone/>
                      </a:pPr>
                      <a:r>
                        <a:rPr lang="en-GB"/>
                        <a:t>Mauneel</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 Relationship </a:t>
            </a:r>
            <a:endParaRPr/>
          </a:p>
          <a:p>
            <a:pPr indent="0" lvl="0" marL="0" rtl="0" algn="l">
              <a:spcBef>
                <a:spcPts val="0"/>
              </a:spcBef>
              <a:spcAft>
                <a:spcPts val="0"/>
              </a:spcAft>
              <a:buNone/>
            </a:pPr>
            <a:r>
              <a:rPr lang="en-GB"/>
              <a:t>diagram</a:t>
            </a:r>
            <a:endParaRPr/>
          </a:p>
        </p:txBody>
      </p:sp>
      <p:pic>
        <p:nvPicPr>
          <p:cNvPr id="116" name="Google Shape;116;p18"/>
          <p:cNvPicPr preferRelativeResize="0"/>
          <p:nvPr/>
        </p:nvPicPr>
        <p:blipFill>
          <a:blip r:embed="rId3">
            <a:alphaModFix/>
          </a:blip>
          <a:stretch>
            <a:fillRect/>
          </a:stretch>
        </p:blipFill>
        <p:spPr>
          <a:xfrm>
            <a:off x="3243475" y="545532"/>
            <a:ext cx="5700125" cy="4275094"/>
          </a:xfrm>
          <a:prstGeom prst="rect">
            <a:avLst/>
          </a:prstGeom>
          <a:noFill/>
          <a:ln>
            <a:noFill/>
          </a:ln>
        </p:spPr>
      </p:pic>
      <p:sp>
        <p:nvSpPr>
          <p:cNvPr id="117" name="Google Shape;117;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7650" y="141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t>
            </a:r>
            <a:endParaRPr/>
          </a:p>
          <a:p>
            <a:pPr indent="0" lvl="0" marL="0" rtl="0" algn="l">
              <a:spcBef>
                <a:spcPts val="0"/>
              </a:spcBef>
              <a:spcAft>
                <a:spcPts val="0"/>
              </a:spcAft>
              <a:buNone/>
            </a:pPr>
            <a:r>
              <a:rPr lang="en-GB"/>
              <a:t>Dictionary</a:t>
            </a:r>
            <a:endParaRPr/>
          </a:p>
        </p:txBody>
      </p:sp>
      <p:graphicFrame>
        <p:nvGraphicFramePr>
          <p:cNvPr id="123" name="Google Shape;123;p19"/>
          <p:cNvGraphicFramePr/>
          <p:nvPr/>
        </p:nvGraphicFramePr>
        <p:xfrm>
          <a:off x="2832825" y="599450"/>
          <a:ext cx="3000000" cy="3000000"/>
        </p:xfrm>
        <a:graphic>
          <a:graphicData uri="http://schemas.openxmlformats.org/drawingml/2006/table">
            <a:tbl>
              <a:tblPr>
                <a:noFill/>
                <a:tableStyleId>{D9EB5F15-386F-4BE3-B49D-DF30245CFE86}</a:tableStyleId>
              </a:tblPr>
              <a:tblGrid>
                <a:gridCol w="1507300"/>
                <a:gridCol w="1451450"/>
                <a:gridCol w="1451450"/>
                <a:gridCol w="1451450"/>
              </a:tblGrid>
              <a:tr h="311250">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Field Name</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Data type</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Constraint</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tc>
              </a:tr>
              <a:tr h="314775">
                <a:tc>
                  <a:txBody>
                    <a:bodyPr/>
                    <a:lstStyle/>
                    <a:p>
                      <a:pPr indent="0" lvl="0" marL="0" rtl="0" algn="ctr">
                        <a:spcBef>
                          <a:spcPts val="0"/>
                        </a:spcBef>
                        <a:spcAft>
                          <a:spcPts val="0"/>
                        </a:spcAft>
                        <a:buNone/>
                      </a:pPr>
                      <a:r>
                        <a:rPr b="1" lang="en-GB">
                          <a:latin typeface="Times New Roman"/>
                          <a:ea typeface="Times New Roman"/>
                          <a:cs typeface="Times New Roman"/>
                          <a:sym typeface="Times New Roman"/>
                        </a:rPr>
                        <a:t>For News Table</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b="1">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NewsID</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Number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Primary key</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Identity</a:t>
                      </a:r>
                      <a:endParaRPr>
                        <a:solidFill>
                          <a:srgbClr val="434343"/>
                        </a:solidFill>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Headline</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varchar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Not null</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News Headline</a:t>
                      </a:r>
                      <a:endParaRPr>
                        <a:solidFill>
                          <a:srgbClr val="434343"/>
                        </a:solidFill>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Content</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varchar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News Details</a:t>
                      </a:r>
                      <a:endParaRPr>
                        <a:solidFill>
                          <a:srgbClr val="434343"/>
                        </a:solidFill>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Image source</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varchar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Not null</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Image link</a:t>
                      </a:r>
                      <a:endParaRPr>
                        <a:solidFill>
                          <a:srgbClr val="434343"/>
                        </a:solidFill>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Source</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varchar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Not null</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Source of news</a:t>
                      </a:r>
                      <a:endParaRPr>
                        <a:solidFill>
                          <a:srgbClr val="434343"/>
                        </a:solidFill>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DateTime</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DateTime</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Not null</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DateTime of news</a:t>
                      </a:r>
                      <a:endParaRPr>
                        <a:solidFill>
                          <a:srgbClr val="434343"/>
                        </a:solidFill>
                        <a:latin typeface="Times New Roman"/>
                        <a:ea typeface="Times New Roman"/>
                        <a:cs typeface="Times New Roman"/>
                        <a:sym typeface="Times New Roman"/>
                      </a:endParaRPr>
                    </a:p>
                  </a:txBody>
                  <a:tcPr marT="63500" marB="63500" marR="63500" marL="63500"/>
                </a:tc>
              </a:tr>
              <a:tr h="311250">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Category</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varchar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News Category</a:t>
                      </a:r>
                      <a:endParaRPr>
                        <a:solidFill>
                          <a:srgbClr val="434343"/>
                        </a:solidFill>
                        <a:latin typeface="Times New Roman"/>
                        <a:ea typeface="Times New Roman"/>
                        <a:cs typeface="Times New Roman"/>
                        <a:sym typeface="Times New Roman"/>
                      </a:endParaRPr>
                    </a:p>
                  </a:txBody>
                  <a:tcPr marT="63500" marB="63500" marR="63500" marL="63500"/>
                </a:tc>
              </a:tr>
              <a:tr h="698825">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Article_link</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varchar</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Not null</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Website Link from which news is extracted</a:t>
                      </a:r>
                      <a:endParaRPr>
                        <a:solidFill>
                          <a:srgbClr val="434343"/>
                        </a:solidFill>
                        <a:latin typeface="Times New Roman"/>
                        <a:ea typeface="Times New Roman"/>
                        <a:cs typeface="Times New Roman"/>
                        <a:sym typeface="Times New Roman"/>
                      </a:endParaRPr>
                    </a:p>
                  </a:txBody>
                  <a:tcPr marT="63500" marB="63500" marR="63500" marL="63500"/>
                </a:tc>
              </a:tr>
              <a:tr h="698825">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Reported</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Boolean</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a:t>
                      </a:r>
                      <a:endParaRPr>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a:solidFill>
                            <a:srgbClr val="434343"/>
                          </a:solidFill>
                          <a:latin typeface="Times New Roman"/>
                          <a:ea typeface="Times New Roman"/>
                          <a:cs typeface="Times New Roman"/>
                          <a:sym typeface="Times New Roman"/>
                        </a:rPr>
                        <a:t>Whether the news is reported by some user</a:t>
                      </a:r>
                      <a:endParaRPr>
                        <a:solidFill>
                          <a:srgbClr val="434343"/>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800"/>
              <a:t>Implementation</a:t>
            </a:r>
            <a:endParaRPr sz="3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727650" y="400200"/>
            <a:ext cx="7688700" cy="5352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SzPct val="100000"/>
              <a:buAutoNum type="arabicPeriod"/>
            </a:pPr>
            <a:r>
              <a:rPr lang="en-GB"/>
              <a:t>Web scraping news from websites and displaying on webpage</a:t>
            </a:r>
            <a:endParaRPr/>
          </a:p>
        </p:txBody>
      </p:sp>
      <p:sp>
        <p:nvSpPr>
          <p:cNvPr id="134" name="Google Shape;134;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135" name="Google Shape;135;p21"/>
          <p:cNvPicPr preferRelativeResize="0"/>
          <p:nvPr/>
        </p:nvPicPr>
        <p:blipFill>
          <a:blip r:embed="rId3">
            <a:alphaModFix/>
          </a:blip>
          <a:stretch>
            <a:fillRect/>
          </a:stretch>
        </p:blipFill>
        <p:spPr>
          <a:xfrm>
            <a:off x="1600200" y="1441175"/>
            <a:ext cx="5943600" cy="33432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